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62" autoAdjust="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23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A02D9A-F3F2-4D56-821E-5543A113B73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0AF339B-ADA3-4AE3-A161-DF1E0D6B385F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i="0" baseline="0" dirty="0" smtClean="0">
              <a:latin typeface="Cambria" panose="02040503050406030204" pitchFamily="18" charset="0"/>
            </a:rPr>
            <a:t>Uniwersytecka Komisja ds. Kształcenia</a:t>
          </a:r>
          <a:endParaRPr lang="pl-PL" b="1" i="0" baseline="0" dirty="0">
            <a:latin typeface="Cambria" panose="02040503050406030204" pitchFamily="18" charset="0"/>
          </a:endParaRPr>
        </a:p>
      </dgm:t>
    </dgm:pt>
    <dgm:pt modelId="{909A9C73-5A5D-47A5-B965-C35C857F9596}" type="parTrans" cxnId="{496E3138-D308-41E3-A51F-CBAB7858D8A2}">
      <dgm:prSet/>
      <dgm:spPr/>
      <dgm:t>
        <a:bodyPr/>
        <a:lstStyle/>
        <a:p>
          <a:endParaRPr lang="pl-PL"/>
        </a:p>
      </dgm:t>
    </dgm:pt>
    <dgm:pt modelId="{10159B15-ABE3-472A-BF3B-A10311BB72D4}" type="sibTrans" cxnId="{496E3138-D308-41E3-A51F-CBAB7858D8A2}">
      <dgm:prSet/>
      <dgm:spPr/>
      <dgm:t>
        <a:bodyPr/>
        <a:lstStyle/>
        <a:p>
          <a:endParaRPr lang="pl-PL"/>
        </a:p>
      </dgm:t>
    </dgm:pt>
    <dgm:pt modelId="{B14129ED-9FF0-4242-865B-477BDD4DD358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i="0" baseline="0" dirty="0" smtClean="0">
              <a:latin typeface="Cambria" panose="02040503050406030204" pitchFamily="18" charset="0"/>
            </a:rPr>
            <a:t>Zespół ds. Monitorowania Programów i Efektów Uczenia się</a:t>
          </a:r>
          <a:endParaRPr lang="pl-PL" b="1" i="0" baseline="0" dirty="0">
            <a:latin typeface="Cambria" panose="02040503050406030204" pitchFamily="18" charset="0"/>
          </a:endParaRPr>
        </a:p>
      </dgm:t>
    </dgm:pt>
    <dgm:pt modelId="{D858573F-926A-4A5C-975D-3ED3FC1006FB}" type="parTrans" cxnId="{7EF76A8E-78C5-415A-897E-3D82EFCF9EF8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FB50A8C0-BFBB-4259-9B77-EBB1EABACB06}" type="sibTrans" cxnId="{7EF76A8E-78C5-415A-897E-3D82EFCF9EF8}">
      <dgm:prSet/>
      <dgm:spPr/>
      <dgm:t>
        <a:bodyPr/>
        <a:lstStyle/>
        <a:p>
          <a:endParaRPr lang="pl-PL"/>
        </a:p>
      </dgm:t>
    </dgm:pt>
    <dgm:pt modelId="{9E949D4C-410E-41E5-90F5-0815CDD3747F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i="0" baseline="0" dirty="0" smtClean="0">
              <a:latin typeface="Cambria" panose="02040503050406030204" pitchFamily="18" charset="0"/>
            </a:rPr>
            <a:t>Zespół ds. Ewaluacji Wewnętrznego Systemu Zapewniania Jakości Kształcenia  </a:t>
          </a:r>
          <a:br>
            <a:rPr lang="pl-PL" b="1" i="0" baseline="0" dirty="0" smtClean="0">
              <a:latin typeface="Cambria" panose="02040503050406030204" pitchFamily="18" charset="0"/>
            </a:rPr>
          </a:br>
          <a:r>
            <a:rPr lang="pl-PL" b="1" i="0" baseline="0" dirty="0" smtClean="0">
              <a:latin typeface="Cambria" panose="02040503050406030204" pitchFamily="18" charset="0"/>
            </a:rPr>
            <a:t>(WSZJK)</a:t>
          </a:r>
          <a:endParaRPr lang="pl-PL" b="1" i="0" baseline="0" dirty="0">
            <a:latin typeface="Cambria" panose="02040503050406030204" pitchFamily="18" charset="0"/>
          </a:endParaRPr>
        </a:p>
      </dgm:t>
    </dgm:pt>
    <dgm:pt modelId="{CE833171-4445-4C49-919A-254ADEED6C78}" type="parTrans" cxnId="{E7735DB7-D39A-4C5E-AA2A-4A03F371B2F0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F406284D-4FF8-4364-885A-A3C82AFDC253}" type="sibTrans" cxnId="{E7735DB7-D39A-4C5E-AA2A-4A03F371B2F0}">
      <dgm:prSet/>
      <dgm:spPr/>
      <dgm:t>
        <a:bodyPr/>
        <a:lstStyle/>
        <a:p>
          <a:endParaRPr lang="pl-PL"/>
        </a:p>
      </dgm:t>
    </dgm:pt>
    <dgm:pt modelId="{91A959FD-2A8B-466D-82CD-97F2E9B5AA61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i="0" baseline="0" dirty="0" smtClean="0">
              <a:latin typeface="Cambria" panose="02040503050406030204" pitchFamily="18" charset="0"/>
            </a:rPr>
            <a:t>Zespół ds. Kadry Dydaktycznej </a:t>
          </a:r>
          <a:br>
            <a:rPr lang="pl-PL" b="1" i="0" baseline="0" dirty="0" smtClean="0">
              <a:latin typeface="Cambria" panose="02040503050406030204" pitchFamily="18" charset="0"/>
            </a:rPr>
          </a:br>
          <a:r>
            <a:rPr lang="pl-PL" b="1" i="0" baseline="0" dirty="0" smtClean="0">
              <a:latin typeface="Cambria" panose="02040503050406030204" pitchFamily="18" charset="0"/>
            </a:rPr>
            <a:t>i Procesu Kształcenia </a:t>
          </a:r>
          <a:endParaRPr lang="pl-PL" b="1" i="0" baseline="0" dirty="0">
            <a:latin typeface="Cambria" panose="02040503050406030204" pitchFamily="18" charset="0"/>
          </a:endParaRPr>
        </a:p>
      </dgm:t>
    </dgm:pt>
    <dgm:pt modelId="{FA3341A6-D583-48FF-BF3D-C280D7FCE26C}" type="parTrans" cxnId="{E0381367-4D84-4EC7-A39F-1C3D77D834CC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A2D4715A-0374-4FE4-A0D7-0066A327B790}" type="sibTrans" cxnId="{E0381367-4D84-4EC7-A39F-1C3D77D834CC}">
      <dgm:prSet/>
      <dgm:spPr/>
      <dgm:t>
        <a:bodyPr/>
        <a:lstStyle/>
        <a:p>
          <a:endParaRPr lang="pl-PL"/>
        </a:p>
      </dgm:t>
    </dgm:pt>
    <dgm:pt modelId="{BB487963-2E00-43C9-9CE2-B3868EAF96DB}" type="pres">
      <dgm:prSet presAssocID="{CBA02D9A-F3F2-4D56-821E-5543A113B7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8D16361-B100-4B59-A046-A5B47C156D7D}" type="pres">
      <dgm:prSet presAssocID="{80AF339B-ADA3-4AE3-A161-DF1E0D6B385F}" presName="hierRoot1" presStyleCnt="0"/>
      <dgm:spPr/>
    </dgm:pt>
    <dgm:pt modelId="{B98C991B-28A7-4956-9B91-DCB60631CB5F}" type="pres">
      <dgm:prSet presAssocID="{80AF339B-ADA3-4AE3-A161-DF1E0D6B385F}" presName="composite" presStyleCnt="0"/>
      <dgm:spPr/>
    </dgm:pt>
    <dgm:pt modelId="{DAD5F6E8-5826-431F-8613-0095E0503630}" type="pres">
      <dgm:prSet presAssocID="{80AF339B-ADA3-4AE3-A161-DF1E0D6B385F}" presName="background" presStyleLbl="node0" presStyleIdx="0" presStyleCn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35F68049-A740-440D-AAC0-FBB0DC570B9A}" type="pres">
      <dgm:prSet presAssocID="{80AF339B-ADA3-4AE3-A161-DF1E0D6B385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8369659-8934-49C1-8D92-5BA8E5A6DD16}" type="pres">
      <dgm:prSet presAssocID="{80AF339B-ADA3-4AE3-A161-DF1E0D6B385F}" presName="hierChild2" presStyleCnt="0"/>
      <dgm:spPr/>
    </dgm:pt>
    <dgm:pt modelId="{77AA8353-E6DB-4D5F-9239-E00B0292491A}" type="pres">
      <dgm:prSet presAssocID="{D858573F-926A-4A5C-975D-3ED3FC1006FB}" presName="Name10" presStyleLbl="parChTrans1D2" presStyleIdx="0" presStyleCnt="3"/>
      <dgm:spPr/>
      <dgm:t>
        <a:bodyPr/>
        <a:lstStyle/>
        <a:p>
          <a:endParaRPr lang="pl-PL"/>
        </a:p>
      </dgm:t>
    </dgm:pt>
    <dgm:pt modelId="{D19EB803-232A-4EB1-B784-DFEFAEA9B796}" type="pres">
      <dgm:prSet presAssocID="{B14129ED-9FF0-4242-865B-477BDD4DD358}" presName="hierRoot2" presStyleCnt="0"/>
      <dgm:spPr/>
    </dgm:pt>
    <dgm:pt modelId="{C0103295-7836-44A4-8802-B265878F39FE}" type="pres">
      <dgm:prSet presAssocID="{B14129ED-9FF0-4242-865B-477BDD4DD358}" presName="composite2" presStyleCnt="0"/>
      <dgm:spPr/>
    </dgm:pt>
    <dgm:pt modelId="{CEEF1674-34AD-4280-8AA3-819AE369AD3A}" type="pres">
      <dgm:prSet presAssocID="{B14129ED-9FF0-4242-865B-477BDD4DD358}" presName="background2" presStyleLbl="node2" presStyleIdx="0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5E3A1614-200B-47B6-BA17-834783A22770}" type="pres">
      <dgm:prSet presAssocID="{B14129ED-9FF0-4242-865B-477BDD4DD35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010E9BF-1DC9-47D7-9A9C-3C3D57684BEF}" type="pres">
      <dgm:prSet presAssocID="{B14129ED-9FF0-4242-865B-477BDD4DD358}" presName="hierChild3" presStyleCnt="0"/>
      <dgm:spPr/>
    </dgm:pt>
    <dgm:pt modelId="{074793C6-7629-4CD3-B4FF-40372D2F84E1}" type="pres">
      <dgm:prSet presAssocID="{CE833171-4445-4C49-919A-254ADEED6C78}" presName="Name10" presStyleLbl="parChTrans1D2" presStyleIdx="1" presStyleCnt="3"/>
      <dgm:spPr/>
      <dgm:t>
        <a:bodyPr/>
        <a:lstStyle/>
        <a:p>
          <a:endParaRPr lang="pl-PL"/>
        </a:p>
      </dgm:t>
    </dgm:pt>
    <dgm:pt modelId="{6D085489-1A0B-4F8D-85BE-3DFA8275B9ED}" type="pres">
      <dgm:prSet presAssocID="{9E949D4C-410E-41E5-90F5-0815CDD3747F}" presName="hierRoot2" presStyleCnt="0"/>
      <dgm:spPr/>
    </dgm:pt>
    <dgm:pt modelId="{8EE56319-454C-4010-9941-95BC9C541CD4}" type="pres">
      <dgm:prSet presAssocID="{9E949D4C-410E-41E5-90F5-0815CDD3747F}" presName="composite2" presStyleCnt="0"/>
      <dgm:spPr/>
    </dgm:pt>
    <dgm:pt modelId="{67030B69-37DB-498C-90B1-8EB6852DF08B}" type="pres">
      <dgm:prSet presAssocID="{9E949D4C-410E-41E5-90F5-0815CDD3747F}" presName="background2" presStyleLbl="node2" presStyleIdx="1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6C661101-7539-44D3-A8BA-383EBF65550A}" type="pres">
      <dgm:prSet presAssocID="{9E949D4C-410E-41E5-90F5-0815CDD3747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7128825-C7AC-454C-8869-E7B6356886AC}" type="pres">
      <dgm:prSet presAssocID="{9E949D4C-410E-41E5-90F5-0815CDD3747F}" presName="hierChild3" presStyleCnt="0"/>
      <dgm:spPr/>
    </dgm:pt>
    <dgm:pt modelId="{0069493E-B1D6-451F-8E7F-54CBD72C61EC}" type="pres">
      <dgm:prSet presAssocID="{FA3341A6-D583-48FF-BF3D-C280D7FCE26C}" presName="Name10" presStyleLbl="parChTrans1D2" presStyleIdx="2" presStyleCnt="3"/>
      <dgm:spPr/>
      <dgm:t>
        <a:bodyPr/>
        <a:lstStyle/>
        <a:p>
          <a:endParaRPr lang="pl-PL"/>
        </a:p>
      </dgm:t>
    </dgm:pt>
    <dgm:pt modelId="{98F6694D-80D6-4EE3-B3D9-BD3D28C0CB3D}" type="pres">
      <dgm:prSet presAssocID="{91A959FD-2A8B-466D-82CD-97F2E9B5AA61}" presName="hierRoot2" presStyleCnt="0"/>
      <dgm:spPr/>
    </dgm:pt>
    <dgm:pt modelId="{499B08FF-39C7-401F-83C1-91AB0B171119}" type="pres">
      <dgm:prSet presAssocID="{91A959FD-2A8B-466D-82CD-97F2E9B5AA61}" presName="composite2" presStyleCnt="0"/>
      <dgm:spPr/>
    </dgm:pt>
    <dgm:pt modelId="{11CD4F83-D397-438A-9C3E-2267ACBF192D}" type="pres">
      <dgm:prSet presAssocID="{91A959FD-2A8B-466D-82CD-97F2E9B5AA61}" presName="background2" presStyleLbl="node2" presStyleIdx="2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587DCC28-EC26-44CF-88F6-0C18C56E472C}" type="pres">
      <dgm:prSet presAssocID="{91A959FD-2A8B-466D-82CD-97F2E9B5AA61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8F89856-8B30-402D-9EDD-869EAC35F0D7}" type="pres">
      <dgm:prSet presAssocID="{91A959FD-2A8B-466D-82CD-97F2E9B5AA61}" presName="hierChild3" presStyleCnt="0"/>
      <dgm:spPr/>
    </dgm:pt>
  </dgm:ptLst>
  <dgm:cxnLst>
    <dgm:cxn modelId="{496E3138-D308-41E3-A51F-CBAB7858D8A2}" srcId="{CBA02D9A-F3F2-4D56-821E-5543A113B731}" destId="{80AF339B-ADA3-4AE3-A161-DF1E0D6B385F}" srcOrd="0" destOrd="0" parTransId="{909A9C73-5A5D-47A5-B965-C35C857F9596}" sibTransId="{10159B15-ABE3-472A-BF3B-A10311BB72D4}"/>
    <dgm:cxn modelId="{E0381367-4D84-4EC7-A39F-1C3D77D834CC}" srcId="{80AF339B-ADA3-4AE3-A161-DF1E0D6B385F}" destId="{91A959FD-2A8B-466D-82CD-97F2E9B5AA61}" srcOrd="2" destOrd="0" parTransId="{FA3341A6-D583-48FF-BF3D-C280D7FCE26C}" sibTransId="{A2D4715A-0374-4FE4-A0D7-0066A327B790}"/>
    <dgm:cxn modelId="{D2438939-BAA8-4913-B99A-55C45497EC6C}" type="presOf" srcId="{80AF339B-ADA3-4AE3-A161-DF1E0D6B385F}" destId="{35F68049-A740-440D-AAC0-FBB0DC570B9A}" srcOrd="0" destOrd="0" presId="urn:microsoft.com/office/officeart/2005/8/layout/hierarchy1"/>
    <dgm:cxn modelId="{AF6988BE-AD23-4BB8-B262-526CF7506C03}" type="presOf" srcId="{CE833171-4445-4C49-919A-254ADEED6C78}" destId="{074793C6-7629-4CD3-B4FF-40372D2F84E1}" srcOrd="0" destOrd="0" presId="urn:microsoft.com/office/officeart/2005/8/layout/hierarchy1"/>
    <dgm:cxn modelId="{FDB9CE34-A086-42B8-9B21-E87B387B8121}" type="presOf" srcId="{B14129ED-9FF0-4242-865B-477BDD4DD358}" destId="{5E3A1614-200B-47B6-BA17-834783A22770}" srcOrd="0" destOrd="0" presId="urn:microsoft.com/office/officeart/2005/8/layout/hierarchy1"/>
    <dgm:cxn modelId="{D3FDD31B-C4D1-4AC6-B9AB-327562896DB6}" type="presOf" srcId="{CBA02D9A-F3F2-4D56-821E-5543A113B731}" destId="{BB487963-2E00-43C9-9CE2-B3868EAF96DB}" srcOrd="0" destOrd="0" presId="urn:microsoft.com/office/officeart/2005/8/layout/hierarchy1"/>
    <dgm:cxn modelId="{204D8173-F792-43CE-B605-BEF2033B3EF3}" type="presOf" srcId="{FA3341A6-D583-48FF-BF3D-C280D7FCE26C}" destId="{0069493E-B1D6-451F-8E7F-54CBD72C61EC}" srcOrd="0" destOrd="0" presId="urn:microsoft.com/office/officeart/2005/8/layout/hierarchy1"/>
    <dgm:cxn modelId="{BA412111-82B7-4F69-9EF3-5EF76903EBF3}" type="presOf" srcId="{D858573F-926A-4A5C-975D-3ED3FC1006FB}" destId="{77AA8353-E6DB-4D5F-9239-E00B0292491A}" srcOrd="0" destOrd="0" presId="urn:microsoft.com/office/officeart/2005/8/layout/hierarchy1"/>
    <dgm:cxn modelId="{E7735DB7-D39A-4C5E-AA2A-4A03F371B2F0}" srcId="{80AF339B-ADA3-4AE3-A161-DF1E0D6B385F}" destId="{9E949D4C-410E-41E5-90F5-0815CDD3747F}" srcOrd="1" destOrd="0" parTransId="{CE833171-4445-4C49-919A-254ADEED6C78}" sibTransId="{F406284D-4FF8-4364-885A-A3C82AFDC253}"/>
    <dgm:cxn modelId="{1AE07A18-7D87-4F90-AA23-22BF7B6B119D}" type="presOf" srcId="{9E949D4C-410E-41E5-90F5-0815CDD3747F}" destId="{6C661101-7539-44D3-A8BA-383EBF65550A}" srcOrd="0" destOrd="0" presId="urn:microsoft.com/office/officeart/2005/8/layout/hierarchy1"/>
    <dgm:cxn modelId="{7EF76A8E-78C5-415A-897E-3D82EFCF9EF8}" srcId="{80AF339B-ADA3-4AE3-A161-DF1E0D6B385F}" destId="{B14129ED-9FF0-4242-865B-477BDD4DD358}" srcOrd="0" destOrd="0" parTransId="{D858573F-926A-4A5C-975D-3ED3FC1006FB}" sibTransId="{FB50A8C0-BFBB-4259-9B77-EBB1EABACB06}"/>
    <dgm:cxn modelId="{A348E5A0-E7EB-4BD3-AAA9-41D7D086F507}" type="presOf" srcId="{91A959FD-2A8B-466D-82CD-97F2E9B5AA61}" destId="{587DCC28-EC26-44CF-88F6-0C18C56E472C}" srcOrd="0" destOrd="0" presId="urn:microsoft.com/office/officeart/2005/8/layout/hierarchy1"/>
    <dgm:cxn modelId="{F6B38A8B-5F34-4F07-896E-76CEF3872EB3}" type="presParOf" srcId="{BB487963-2E00-43C9-9CE2-B3868EAF96DB}" destId="{38D16361-B100-4B59-A046-A5B47C156D7D}" srcOrd="0" destOrd="0" presId="urn:microsoft.com/office/officeart/2005/8/layout/hierarchy1"/>
    <dgm:cxn modelId="{6F7CDA6A-DDC0-4500-B88E-FE879EE8E844}" type="presParOf" srcId="{38D16361-B100-4B59-A046-A5B47C156D7D}" destId="{B98C991B-28A7-4956-9B91-DCB60631CB5F}" srcOrd="0" destOrd="0" presId="urn:microsoft.com/office/officeart/2005/8/layout/hierarchy1"/>
    <dgm:cxn modelId="{4A65D493-EEE8-401E-9416-52AD055B816B}" type="presParOf" srcId="{B98C991B-28A7-4956-9B91-DCB60631CB5F}" destId="{DAD5F6E8-5826-431F-8613-0095E0503630}" srcOrd="0" destOrd="0" presId="urn:microsoft.com/office/officeart/2005/8/layout/hierarchy1"/>
    <dgm:cxn modelId="{3D11ABA0-1EB5-44AD-9A9A-B64419568A45}" type="presParOf" srcId="{B98C991B-28A7-4956-9B91-DCB60631CB5F}" destId="{35F68049-A740-440D-AAC0-FBB0DC570B9A}" srcOrd="1" destOrd="0" presId="urn:microsoft.com/office/officeart/2005/8/layout/hierarchy1"/>
    <dgm:cxn modelId="{A5FD8891-CF84-4844-BB4A-7220B5DE7488}" type="presParOf" srcId="{38D16361-B100-4B59-A046-A5B47C156D7D}" destId="{78369659-8934-49C1-8D92-5BA8E5A6DD16}" srcOrd="1" destOrd="0" presId="urn:microsoft.com/office/officeart/2005/8/layout/hierarchy1"/>
    <dgm:cxn modelId="{781C498F-5ADE-4D26-8EEB-FEDEEFECDDBE}" type="presParOf" srcId="{78369659-8934-49C1-8D92-5BA8E5A6DD16}" destId="{77AA8353-E6DB-4D5F-9239-E00B0292491A}" srcOrd="0" destOrd="0" presId="urn:microsoft.com/office/officeart/2005/8/layout/hierarchy1"/>
    <dgm:cxn modelId="{39412F49-84B1-45EE-AD92-3D52B78757CC}" type="presParOf" srcId="{78369659-8934-49C1-8D92-5BA8E5A6DD16}" destId="{D19EB803-232A-4EB1-B784-DFEFAEA9B796}" srcOrd="1" destOrd="0" presId="urn:microsoft.com/office/officeart/2005/8/layout/hierarchy1"/>
    <dgm:cxn modelId="{9712C291-753B-4775-A5C3-F9DF3F282503}" type="presParOf" srcId="{D19EB803-232A-4EB1-B784-DFEFAEA9B796}" destId="{C0103295-7836-44A4-8802-B265878F39FE}" srcOrd="0" destOrd="0" presId="urn:microsoft.com/office/officeart/2005/8/layout/hierarchy1"/>
    <dgm:cxn modelId="{0DAFE627-8B71-46B4-A0D9-7E1CBB3BD8B8}" type="presParOf" srcId="{C0103295-7836-44A4-8802-B265878F39FE}" destId="{CEEF1674-34AD-4280-8AA3-819AE369AD3A}" srcOrd="0" destOrd="0" presId="urn:microsoft.com/office/officeart/2005/8/layout/hierarchy1"/>
    <dgm:cxn modelId="{E0581D3D-02A6-42B1-81C2-0E6F9C2C68E2}" type="presParOf" srcId="{C0103295-7836-44A4-8802-B265878F39FE}" destId="{5E3A1614-200B-47B6-BA17-834783A22770}" srcOrd="1" destOrd="0" presId="urn:microsoft.com/office/officeart/2005/8/layout/hierarchy1"/>
    <dgm:cxn modelId="{37D602F5-C94C-4432-B979-CA4726406324}" type="presParOf" srcId="{D19EB803-232A-4EB1-B784-DFEFAEA9B796}" destId="{9010E9BF-1DC9-47D7-9A9C-3C3D57684BEF}" srcOrd="1" destOrd="0" presId="urn:microsoft.com/office/officeart/2005/8/layout/hierarchy1"/>
    <dgm:cxn modelId="{A0A39A5E-89D8-48AD-B5D1-518A1673E3E7}" type="presParOf" srcId="{78369659-8934-49C1-8D92-5BA8E5A6DD16}" destId="{074793C6-7629-4CD3-B4FF-40372D2F84E1}" srcOrd="2" destOrd="0" presId="urn:microsoft.com/office/officeart/2005/8/layout/hierarchy1"/>
    <dgm:cxn modelId="{6D8FA1A6-7FBC-4BDA-9C53-CB78A9C8CE22}" type="presParOf" srcId="{78369659-8934-49C1-8D92-5BA8E5A6DD16}" destId="{6D085489-1A0B-4F8D-85BE-3DFA8275B9ED}" srcOrd="3" destOrd="0" presId="urn:microsoft.com/office/officeart/2005/8/layout/hierarchy1"/>
    <dgm:cxn modelId="{621E45DE-BBFD-42CB-A901-9EC4D6E71906}" type="presParOf" srcId="{6D085489-1A0B-4F8D-85BE-3DFA8275B9ED}" destId="{8EE56319-454C-4010-9941-95BC9C541CD4}" srcOrd="0" destOrd="0" presId="urn:microsoft.com/office/officeart/2005/8/layout/hierarchy1"/>
    <dgm:cxn modelId="{0B4DE73C-0FC5-4732-8BF6-2E630AA1211C}" type="presParOf" srcId="{8EE56319-454C-4010-9941-95BC9C541CD4}" destId="{67030B69-37DB-498C-90B1-8EB6852DF08B}" srcOrd="0" destOrd="0" presId="urn:microsoft.com/office/officeart/2005/8/layout/hierarchy1"/>
    <dgm:cxn modelId="{F46CDDC0-B71E-4463-B46B-847229930D74}" type="presParOf" srcId="{8EE56319-454C-4010-9941-95BC9C541CD4}" destId="{6C661101-7539-44D3-A8BA-383EBF65550A}" srcOrd="1" destOrd="0" presId="urn:microsoft.com/office/officeart/2005/8/layout/hierarchy1"/>
    <dgm:cxn modelId="{A336AB93-E0CF-4942-AECD-19C73F41C8F9}" type="presParOf" srcId="{6D085489-1A0B-4F8D-85BE-3DFA8275B9ED}" destId="{47128825-C7AC-454C-8869-E7B6356886AC}" srcOrd="1" destOrd="0" presId="urn:microsoft.com/office/officeart/2005/8/layout/hierarchy1"/>
    <dgm:cxn modelId="{7DB5FCD9-F888-4D2F-8B6E-784E5750C2CC}" type="presParOf" srcId="{78369659-8934-49C1-8D92-5BA8E5A6DD16}" destId="{0069493E-B1D6-451F-8E7F-54CBD72C61EC}" srcOrd="4" destOrd="0" presId="urn:microsoft.com/office/officeart/2005/8/layout/hierarchy1"/>
    <dgm:cxn modelId="{C936FADA-138E-4861-A19F-B7230B980FB8}" type="presParOf" srcId="{78369659-8934-49C1-8D92-5BA8E5A6DD16}" destId="{98F6694D-80D6-4EE3-B3D9-BD3D28C0CB3D}" srcOrd="5" destOrd="0" presId="urn:microsoft.com/office/officeart/2005/8/layout/hierarchy1"/>
    <dgm:cxn modelId="{A0378D7F-8C8C-4039-9654-938EDB8739B2}" type="presParOf" srcId="{98F6694D-80D6-4EE3-B3D9-BD3D28C0CB3D}" destId="{499B08FF-39C7-401F-83C1-91AB0B171119}" srcOrd="0" destOrd="0" presId="urn:microsoft.com/office/officeart/2005/8/layout/hierarchy1"/>
    <dgm:cxn modelId="{5EAC8EF4-FEA4-4CE6-98AA-B2EFD17B1819}" type="presParOf" srcId="{499B08FF-39C7-401F-83C1-91AB0B171119}" destId="{11CD4F83-D397-438A-9C3E-2267ACBF192D}" srcOrd="0" destOrd="0" presId="urn:microsoft.com/office/officeart/2005/8/layout/hierarchy1"/>
    <dgm:cxn modelId="{E6DFD281-DB4A-46DB-92C1-DC52F27FA4DE}" type="presParOf" srcId="{499B08FF-39C7-401F-83C1-91AB0B171119}" destId="{587DCC28-EC26-44CF-88F6-0C18C56E472C}" srcOrd="1" destOrd="0" presId="urn:microsoft.com/office/officeart/2005/8/layout/hierarchy1"/>
    <dgm:cxn modelId="{0D1C29B8-0AAD-4396-AC1B-19E45CB29276}" type="presParOf" srcId="{98F6694D-80D6-4EE3-B3D9-BD3D28C0CB3D}" destId="{08F89856-8B30-402D-9EDD-869EAC35F0D7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A02D9A-F3F2-4D56-821E-5543A113B73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0AF339B-ADA3-4AE3-A161-DF1E0D6B385F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latin typeface="Cambria" panose="02040503050406030204" pitchFamily="18" charset="0"/>
            </a:rPr>
            <a:t>Wydziałowe Komisje ds. Kształcenia (WKK)/</a:t>
          </a:r>
        </a:p>
        <a:p>
          <a:r>
            <a:rPr lang="pl-PL" b="1" dirty="0" smtClean="0">
              <a:latin typeface="Cambria" panose="02040503050406030204" pitchFamily="18" charset="0"/>
            </a:rPr>
            <a:t>Komisje ds. Kształcenia w Filii (KKF)</a:t>
          </a:r>
          <a:endParaRPr lang="pl-PL" b="1" i="0" baseline="0" dirty="0">
            <a:latin typeface="Cambria" panose="02040503050406030204" pitchFamily="18" charset="0"/>
          </a:endParaRPr>
        </a:p>
      </dgm:t>
    </dgm:pt>
    <dgm:pt modelId="{909A9C73-5A5D-47A5-B965-C35C857F9596}" type="parTrans" cxnId="{496E3138-D308-41E3-A51F-CBAB7858D8A2}">
      <dgm:prSet/>
      <dgm:spPr/>
      <dgm:t>
        <a:bodyPr/>
        <a:lstStyle/>
        <a:p>
          <a:endParaRPr lang="pl-PL"/>
        </a:p>
      </dgm:t>
    </dgm:pt>
    <dgm:pt modelId="{10159B15-ABE3-472A-BF3B-A10311BB72D4}" type="sibTrans" cxnId="{496E3138-D308-41E3-A51F-CBAB7858D8A2}">
      <dgm:prSet/>
      <dgm:spPr/>
      <dgm:t>
        <a:bodyPr/>
        <a:lstStyle/>
        <a:p>
          <a:endParaRPr lang="pl-PL"/>
        </a:p>
      </dgm:t>
    </dgm:pt>
    <dgm:pt modelId="{B14129ED-9FF0-4242-865B-477BDD4DD358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latin typeface="Cambria" panose="02040503050406030204" pitchFamily="18" charset="0"/>
            </a:rPr>
            <a:t>Kierunkowe Zespoły ds. Jakości Kształcenia (KZJK) </a:t>
          </a:r>
          <a:endParaRPr lang="pl-PL" b="1" i="0" baseline="0" dirty="0">
            <a:latin typeface="Cambria" panose="02040503050406030204" pitchFamily="18" charset="0"/>
          </a:endParaRPr>
        </a:p>
      </dgm:t>
    </dgm:pt>
    <dgm:pt modelId="{D858573F-926A-4A5C-975D-3ED3FC1006FB}" type="parTrans" cxnId="{7EF76A8E-78C5-415A-897E-3D82EFCF9EF8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FB50A8C0-BFBB-4259-9B77-EBB1EABACB06}" type="sibTrans" cxnId="{7EF76A8E-78C5-415A-897E-3D82EFCF9EF8}">
      <dgm:prSet/>
      <dgm:spPr/>
      <dgm:t>
        <a:bodyPr/>
        <a:lstStyle/>
        <a:p>
          <a:endParaRPr lang="pl-PL"/>
        </a:p>
      </dgm:t>
    </dgm:pt>
    <dgm:pt modelId="{9E949D4C-410E-41E5-90F5-0815CDD3747F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latin typeface="Cambria" panose="02040503050406030204" pitchFamily="18" charset="0"/>
            </a:rPr>
            <a:t>Zespoły ds. Ewaluacji Jakości Kształcenia na Wydziale/w Filii (ZEJKW/F)</a:t>
          </a:r>
          <a:endParaRPr lang="pl-PL" b="1" i="0" baseline="0" dirty="0">
            <a:latin typeface="Cambria" panose="02040503050406030204" pitchFamily="18" charset="0"/>
          </a:endParaRPr>
        </a:p>
      </dgm:t>
    </dgm:pt>
    <dgm:pt modelId="{CE833171-4445-4C49-919A-254ADEED6C78}" type="parTrans" cxnId="{E7735DB7-D39A-4C5E-AA2A-4A03F371B2F0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F406284D-4FF8-4364-885A-A3C82AFDC253}" type="sibTrans" cxnId="{E7735DB7-D39A-4C5E-AA2A-4A03F371B2F0}">
      <dgm:prSet/>
      <dgm:spPr/>
      <dgm:t>
        <a:bodyPr/>
        <a:lstStyle/>
        <a:p>
          <a:endParaRPr lang="pl-PL"/>
        </a:p>
      </dgm:t>
    </dgm:pt>
    <dgm:pt modelId="{BB487963-2E00-43C9-9CE2-B3868EAF96DB}" type="pres">
      <dgm:prSet presAssocID="{CBA02D9A-F3F2-4D56-821E-5543A113B7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8D16361-B100-4B59-A046-A5B47C156D7D}" type="pres">
      <dgm:prSet presAssocID="{80AF339B-ADA3-4AE3-A161-DF1E0D6B385F}" presName="hierRoot1" presStyleCnt="0"/>
      <dgm:spPr/>
    </dgm:pt>
    <dgm:pt modelId="{B98C991B-28A7-4956-9B91-DCB60631CB5F}" type="pres">
      <dgm:prSet presAssocID="{80AF339B-ADA3-4AE3-A161-DF1E0D6B385F}" presName="composite" presStyleCnt="0"/>
      <dgm:spPr/>
    </dgm:pt>
    <dgm:pt modelId="{DAD5F6E8-5826-431F-8613-0095E0503630}" type="pres">
      <dgm:prSet presAssocID="{80AF339B-ADA3-4AE3-A161-DF1E0D6B385F}" presName="background" presStyleLbl="node0" presStyleIdx="0" presStyleCn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35F68049-A740-440D-AAC0-FBB0DC570B9A}" type="pres">
      <dgm:prSet presAssocID="{80AF339B-ADA3-4AE3-A161-DF1E0D6B385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8369659-8934-49C1-8D92-5BA8E5A6DD16}" type="pres">
      <dgm:prSet presAssocID="{80AF339B-ADA3-4AE3-A161-DF1E0D6B385F}" presName="hierChild2" presStyleCnt="0"/>
      <dgm:spPr/>
    </dgm:pt>
    <dgm:pt modelId="{77AA8353-E6DB-4D5F-9239-E00B0292491A}" type="pres">
      <dgm:prSet presAssocID="{D858573F-926A-4A5C-975D-3ED3FC1006FB}" presName="Name10" presStyleLbl="parChTrans1D2" presStyleIdx="0" presStyleCnt="2"/>
      <dgm:spPr/>
      <dgm:t>
        <a:bodyPr/>
        <a:lstStyle/>
        <a:p>
          <a:endParaRPr lang="pl-PL"/>
        </a:p>
      </dgm:t>
    </dgm:pt>
    <dgm:pt modelId="{D19EB803-232A-4EB1-B784-DFEFAEA9B796}" type="pres">
      <dgm:prSet presAssocID="{B14129ED-9FF0-4242-865B-477BDD4DD358}" presName="hierRoot2" presStyleCnt="0"/>
      <dgm:spPr/>
    </dgm:pt>
    <dgm:pt modelId="{C0103295-7836-44A4-8802-B265878F39FE}" type="pres">
      <dgm:prSet presAssocID="{B14129ED-9FF0-4242-865B-477BDD4DD358}" presName="composite2" presStyleCnt="0"/>
      <dgm:spPr/>
    </dgm:pt>
    <dgm:pt modelId="{CEEF1674-34AD-4280-8AA3-819AE369AD3A}" type="pres">
      <dgm:prSet presAssocID="{B14129ED-9FF0-4242-865B-477BDD4DD358}" presName="background2" presStyleLbl="node2" presStyleIdx="0" presStyleCnt="2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5E3A1614-200B-47B6-BA17-834783A22770}" type="pres">
      <dgm:prSet presAssocID="{B14129ED-9FF0-4242-865B-477BDD4DD35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010E9BF-1DC9-47D7-9A9C-3C3D57684BEF}" type="pres">
      <dgm:prSet presAssocID="{B14129ED-9FF0-4242-865B-477BDD4DD358}" presName="hierChild3" presStyleCnt="0"/>
      <dgm:spPr/>
    </dgm:pt>
    <dgm:pt modelId="{074793C6-7629-4CD3-B4FF-40372D2F84E1}" type="pres">
      <dgm:prSet presAssocID="{CE833171-4445-4C49-919A-254ADEED6C78}" presName="Name10" presStyleLbl="parChTrans1D2" presStyleIdx="1" presStyleCnt="2"/>
      <dgm:spPr/>
      <dgm:t>
        <a:bodyPr/>
        <a:lstStyle/>
        <a:p>
          <a:endParaRPr lang="pl-PL"/>
        </a:p>
      </dgm:t>
    </dgm:pt>
    <dgm:pt modelId="{6D085489-1A0B-4F8D-85BE-3DFA8275B9ED}" type="pres">
      <dgm:prSet presAssocID="{9E949D4C-410E-41E5-90F5-0815CDD3747F}" presName="hierRoot2" presStyleCnt="0"/>
      <dgm:spPr/>
    </dgm:pt>
    <dgm:pt modelId="{8EE56319-454C-4010-9941-95BC9C541CD4}" type="pres">
      <dgm:prSet presAssocID="{9E949D4C-410E-41E5-90F5-0815CDD3747F}" presName="composite2" presStyleCnt="0"/>
      <dgm:spPr/>
    </dgm:pt>
    <dgm:pt modelId="{67030B69-37DB-498C-90B1-8EB6852DF08B}" type="pres">
      <dgm:prSet presAssocID="{9E949D4C-410E-41E5-90F5-0815CDD3747F}" presName="background2" presStyleLbl="node2" presStyleIdx="1" presStyleCnt="2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6C661101-7539-44D3-A8BA-383EBF65550A}" type="pres">
      <dgm:prSet presAssocID="{9E949D4C-410E-41E5-90F5-0815CDD3747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7128825-C7AC-454C-8869-E7B6356886AC}" type="pres">
      <dgm:prSet presAssocID="{9E949D4C-410E-41E5-90F5-0815CDD3747F}" presName="hierChild3" presStyleCnt="0"/>
      <dgm:spPr/>
    </dgm:pt>
  </dgm:ptLst>
  <dgm:cxnLst>
    <dgm:cxn modelId="{C07747FB-1358-45CD-836C-60A9ED8DBEEA}" type="presOf" srcId="{CBA02D9A-F3F2-4D56-821E-5543A113B731}" destId="{BB487963-2E00-43C9-9CE2-B3868EAF96DB}" srcOrd="0" destOrd="0" presId="urn:microsoft.com/office/officeart/2005/8/layout/hierarchy1"/>
    <dgm:cxn modelId="{E7735DB7-D39A-4C5E-AA2A-4A03F371B2F0}" srcId="{80AF339B-ADA3-4AE3-A161-DF1E0D6B385F}" destId="{9E949D4C-410E-41E5-90F5-0815CDD3747F}" srcOrd="1" destOrd="0" parTransId="{CE833171-4445-4C49-919A-254ADEED6C78}" sibTransId="{F406284D-4FF8-4364-885A-A3C82AFDC253}"/>
    <dgm:cxn modelId="{7EF76A8E-78C5-415A-897E-3D82EFCF9EF8}" srcId="{80AF339B-ADA3-4AE3-A161-DF1E0D6B385F}" destId="{B14129ED-9FF0-4242-865B-477BDD4DD358}" srcOrd="0" destOrd="0" parTransId="{D858573F-926A-4A5C-975D-3ED3FC1006FB}" sibTransId="{FB50A8C0-BFBB-4259-9B77-EBB1EABACB06}"/>
    <dgm:cxn modelId="{496E3138-D308-41E3-A51F-CBAB7858D8A2}" srcId="{CBA02D9A-F3F2-4D56-821E-5543A113B731}" destId="{80AF339B-ADA3-4AE3-A161-DF1E0D6B385F}" srcOrd="0" destOrd="0" parTransId="{909A9C73-5A5D-47A5-B965-C35C857F9596}" sibTransId="{10159B15-ABE3-472A-BF3B-A10311BB72D4}"/>
    <dgm:cxn modelId="{CD7C98C7-731D-4D83-A376-F627ACB7B126}" type="presOf" srcId="{80AF339B-ADA3-4AE3-A161-DF1E0D6B385F}" destId="{35F68049-A740-440D-AAC0-FBB0DC570B9A}" srcOrd="0" destOrd="0" presId="urn:microsoft.com/office/officeart/2005/8/layout/hierarchy1"/>
    <dgm:cxn modelId="{5E3CA6ED-EA00-409C-ADC4-33FDAB50B699}" type="presOf" srcId="{B14129ED-9FF0-4242-865B-477BDD4DD358}" destId="{5E3A1614-200B-47B6-BA17-834783A22770}" srcOrd="0" destOrd="0" presId="urn:microsoft.com/office/officeart/2005/8/layout/hierarchy1"/>
    <dgm:cxn modelId="{46093929-1ECC-4740-BD53-10469372AABE}" type="presOf" srcId="{9E949D4C-410E-41E5-90F5-0815CDD3747F}" destId="{6C661101-7539-44D3-A8BA-383EBF65550A}" srcOrd="0" destOrd="0" presId="urn:microsoft.com/office/officeart/2005/8/layout/hierarchy1"/>
    <dgm:cxn modelId="{7908238E-E754-4AA6-A8F2-BDEA152785AE}" type="presOf" srcId="{D858573F-926A-4A5C-975D-3ED3FC1006FB}" destId="{77AA8353-E6DB-4D5F-9239-E00B0292491A}" srcOrd="0" destOrd="0" presId="urn:microsoft.com/office/officeart/2005/8/layout/hierarchy1"/>
    <dgm:cxn modelId="{DB69CCE9-6B0D-409D-BB60-74B1330CAAFE}" type="presOf" srcId="{CE833171-4445-4C49-919A-254ADEED6C78}" destId="{074793C6-7629-4CD3-B4FF-40372D2F84E1}" srcOrd="0" destOrd="0" presId="urn:microsoft.com/office/officeart/2005/8/layout/hierarchy1"/>
    <dgm:cxn modelId="{CD762662-B6B2-4241-8C81-8D52CED42927}" type="presParOf" srcId="{BB487963-2E00-43C9-9CE2-B3868EAF96DB}" destId="{38D16361-B100-4B59-A046-A5B47C156D7D}" srcOrd="0" destOrd="0" presId="urn:microsoft.com/office/officeart/2005/8/layout/hierarchy1"/>
    <dgm:cxn modelId="{5CA63CDD-2496-4157-8C0E-A4362F8B436D}" type="presParOf" srcId="{38D16361-B100-4B59-A046-A5B47C156D7D}" destId="{B98C991B-28A7-4956-9B91-DCB60631CB5F}" srcOrd="0" destOrd="0" presId="urn:microsoft.com/office/officeart/2005/8/layout/hierarchy1"/>
    <dgm:cxn modelId="{3095D405-3CC7-478A-A811-5E1CB2DFF9EF}" type="presParOf" srcId="{B98C991B-28A7-4956-9B91-DCB60631CB5F}" destId="{DAD5F6E8-5826-431F-8613-0095E0503630}" srcOrd="0" destOrd="0" presId="urn:microsoft.com/office/officeart/2005/8/layout/hierarchy1"/>
    <dgm:cxn modelId="{3935CE7D-39AF-400C-9FA5-6D44D00DDDFB}" type="presParOf" srcId="{B98C991B-28A7-4956-9B91-DCB60631CB5F}" destId="{35F68049-A740-440D-AAC0-FBB0DC570B9A}" srcOrd="1" destOrd="0" presId="urn:microsoft.com/office/officeart/2005/8/layout/hierarchy1"/>
    <dgm:cxn modelId="{FDAE3C74-BA31-49D8-9DE7-87AE9E16651F}" type="presParOf" srcId="{38D16361-B100-4B59-A046-A5B47C156D7D}" destId="{78369659-8934-49C1-8D92-5BA8E5A6DD16}" srcOrd="1" destOrd="0" presId="urn:microsoft.com/office/officeart/2005/8/layout/hierarchy1"/>
    <dgm:cxn modelId="{F3E3F103-B155-4D58-8A29-DF3E9F14580A}" type="presParOf" srcId="{78369659-8934-49C1-8D92-5BA8E5A6DD16}" destId="{77AA8353-E6DB-4D5F-9239-E00B0292491A}" srcOrd="0" destOrd="0" presId="urn:microsoft.com/office/officeart/2005/8/layout/hierarchy1"/>
    <dgm:cxn modelId="{60DAE51C-423B-41A8-BD96-02AB12D48E2C}" type="presParOf" srcId="{78369659-8934-49C1-8D92-5BA8E5A6DD16}" destId="{D19EB803-232A-4EB1-B784-DFEFAEA9B796}" srcOrd="1" destOrd="0" presId="urn:microsoft.com/office/officeart/2005/8/layout/hierarchy1"/>
    <dgm:cxn modelId="{C78A593A-BF87-4BA6-9E79-1890E63A4323}" type="presParOf" srcId="{D19EB803-232A-4EB1-B784-DFEFAEA9B796}" destId="{C0103295-7836-44A4-8802-B265878F39FE}" srcOrd="0" destOrd="0" presId="urn:microsoft.com/office/officeart/2005/8/layout/hierarchy1"/>
    <dgm:cxn modelId="{6A671A90-03B7-47C1-8753-8B936C6CC1EA}" type="presParOf" srcId="{C0103295-7836-44A4-8802-B265878F39FE}" destId="{CEEF1674-34AD-4280-8AA3-819AE369AD3A}" srcOrd="0" destOrd="0" presId="urn:microsoft.com/office/officeart/2005/8/layout/hierarchy1"/>
    <dgm:cxn modelId="{9BE6827A-F894-4E51-8251-B24AC8FA6E82}" type="presParOf" srcId="{C0103295-7836-44A4-8802-B265878F39FE}" destId="{5E3A1614-200B-47B6-BA17-834783A22770}" srcOrd="1" destOrd="0" presId="urn:microsoft.com/office/officeart/2005/8/layout/hierarchy1"/>
    <dgm:cxn modelId="{D65A7871-6409-4F65-8120-B7D7B4EA75AE}" type="presParOf" srcId="{D19EB803-232A-4EB1-B784-DFEFAEA9B796}" destId="{9010E9BF-1DC9-47D7-9A9C-3C3D57684BEF}" srcOrd="1" destOrd="0" presId="urn:microsoft.com/office/officeart/2005/8/layout/hierarchy1"/>
    <dgm:cxn modelId="{8B223729-7AD5-4FDC-BAEB-3FBADF1F537A}" type="presParOf" srcId="{78369659-8934-49C1-8D92-5BA8E5A6DD16}" destId="{074793C6-7629-4CD3-B4FF-40372D2F84E1}" srcOrd="2" destOrd="0" presId="urn:microsoft.com/office/officeart/2005/8/layout/hierarchy1"/>
    <dgm:cxn modelId="{F539E039-2ACC-4DE9-86CD-0F6558268BB8}" type="presParOf" srcId="{78369659-8934-49C1-8D92-5BA8E5A6DD16}" destId="{6D085489-1A0B-4F8D-85BE-3DFA8275B9ED}" srcOrd="3" destOrd="0" presId="urn:microsoft.com/office/officeart/2005/8/layout/hierarchy1"/>
    <dgm:cxn modelId="{CC7A557D-3EF7-4B4C-AE21-8D702063354C}" type="presParOf" srcId="{6D085489-1A0B-4F8D-85BE-3DFA8275B9ED}" destId="{8EE56319-454C-4010-9941-95BC9C541CD4}" srcOrd="0" destOrd="0" presId="urn:microsoft.com/office/officeart/2005/8/layout/hierarchy1"/>
    <dgm:cxn modelId="{8F99AC00-AED0-4E16-9AC2-A703292EE9B5}" type="presParOf" srcId="{8EE56319-454C-4010-9941-95BC9C541CD4}" destId="{67030B69-37DB-498C-90B1-8EB6852DF08B}" srcOrd="0" destOrd="0" presId="urn:microsoft.com/office/officeart/2005/8/layout/hierarchy1"/>
    <dgm:cxn modelId="{AACD8964-573C-4BC1-A7BF-A731D7107CF5}" type="presParOf" srcId="{8EE56319-454C-4010-9941-95BC9C541CD4}" destId="{6C661101-7539-44D3-A8BA-383EBF65550A}" srcOrd="1" destOrd="0" presId="urn:microsoft.com/office/officeart/2005/8/layout/hierarchy1"/>
    <dgm:cxn modelId="{799AD1D8-546C-4696-9C96-BC7B96120250}" type="presParOf" srcId="{6D085489-1A0B-4F8D-85BE-3DFA8275B9ED}" destId="{47128825-C7AC-454C-8869-E7B6356886AC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9493E-B1D6-451F-8E7F-54CBD72C61EC}">
      <dsp:nvSpPr>
        <dsp:cNvPr id="0" name=""/>
        <dsp:cNvSpPr/>
      </dsp:nvSpPr>
      <dsp:spPr>
        <a:xfrm>
          <a:off x="4202677" y="2527017"/>
          <a:ext cx="2982545" cy="709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646"/>
              </a:lnTo>
              <a:lnTo>
                <a:pt x="2982545" y="483646"/>
              </a:lnTo>
              <a:lnTo>
                <a:pt x="2982545" y="709710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074793C6-7629-4CD3-B4FF-40372D2F84E1}">
      <dsp:nvSpPr>
        <dsp:cNvPr id="0" name=""/>
        <dsp:cNvSpPr/>
      </dsp:nvSpPr>
      <dsp:spPr>
        <a:xfrm>
          <a:off x="4156957" y="2527017"/>
          <a:ext cx="91440" cy="709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9710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77AA8353-E6DB-4D5F-9239-E00B0292491A}">
      <dsp:nvSpPr>
        <dsp:cNvPr id="0" name=""/>
        <dsp:cNvSpPr/>
      </dsp:nvSpPr>
      <dsp:spPr>
        <a:xfrm>
          <a:off x="1220132" y="2527017"/>
          <a:ext cx="2982545" cy="709710"/>
        </a:xfrm>
        <a:custGeom>
          <a:avLst/>
          <a:gdLst/>
          <a:ahLst/>
          <a:cxnLst/>
          <a:rect l="0" t="0" r="0" b="0"/>
          <a:pathLst>
            <a:path>
              <a:moveTo>
                <a:pt x="2982545" y="0"/>
              </a:moveTo>
              <a:lnTo>
                <a:pt x="2982545" y="483646"/>
              </a:lnTo>
              <a:lnTo>
                <a:pt x="0" y="483646"/>
              </a:lnTo>
              <a:lnTo>
                <a:pt x="0" y="709710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DAD5F6E8-5826-431F-8613-0095E0503630}">
      <dsp:nvSpPr>
        <dsp:cNvPr id="0" name=""/>
        <dsp:cNvSpPr/>
      </dsp:nvSpPr>
      <dsp:spPr>
        <a:xfrm>
          <a:off x="2982545" y="977449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35F68049-A740-440D-AAC0-FBB0DC570B9A}">
      <dsp:nvSpPr>
        <dsp:cNvPr id="0" name=""/>
        <dsp:cNvSpPr/>
      </dsp:nvSpPr>
      <dsp:spPr>
        <a:xfrm>
          <a:off x="3253686" y="1235032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kern="1200" baseline="0" dirty="0" smtClean="0">
              <a:latin typeface="Cambria" panose="02040503050406030204" pitchFamily="18" charset="0"/>
            </a:rPr>
            <a:t>Uniwersytecka Komisja ds. Kształcenia</a:t>
          </a:r>
          <a:endParaRPr lang="pl-PL" sz="1700" b="1" i="0" kern="1200" baseline="0" dirty="0">
            <a:latin typeface="Cambria" panose="02040503050406030204" pitchFamily="18" charset="0"/>
          </a:endParaRPr>
        </a:p>
      </dsp:txBody>
      <dsp:txXfrm>
        <a:off x="3299071" y="1280417"/>
        <a:ext cx="2349494" cy="1458797"/>
      </dsp:txXfrm>
    </dsp:sp>
    <dsp:sp modelId="{CEEF1674-34AD-4280-8AA3-819AE369AD3A}">
      <dsp:nvSpPr>
        <dsp:cNvPr id="0" name=""/>
        <dsp:cNvSpPr/>
      </dsp:nvSpPr>
      <dsp:spPr>
        <a:xfrm>
          <a:off x="0" y="3236727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5E3A1614-200B-47B6-BA17-834783A22770}">
      <dsp:nvSpPr>
        <dsp:cNvPr id="0" name=""/>
        <dsp:cNvSpPr/>
      </dsp:nvSpPr>
      <dsp:spPr>
        <a:xfrm>
          <a:off x="271140" y="3494310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kern="1200" baseline="0" dirty="0" smtClean="0">
              <a:latin typeface="Cambria" panose="02040503050406030204" pitchFamily="18" charset="0"/>
            </a:rPr>
            <a:t>Zespół ds. Monitorowania Programów i Efektów Uczenia się</a:t>
          </a:r>
          <a:endParaRPr lang="pl-PL" sz="1700" b="1" i="0" kern="1200" baseline="0" dirty="0">
            <a:latin typeface="Cambria" panose="02040503050406030204" pitchFamily="18" charset="0"/>
          </a:endParaRPr>
        </a:p>
      </dsp:txBody>
      <dsp:txXfrm>
        <a:off x="316525" y="3539695"/>
        <a:ext cx="2349494" cy="1458797"/>
      </dsp:txXfrm>
    </dsp:sp>
    <dsp:sp modelId="{67030B69-37DB-498C-90B1-8EB6852DF08B}">
      <dsp:nvSpPr>
        <dsp:cNvPr id="0" name=""/>
        <dsp:cNvSpPr/>
      </dsp:nvSpPr>
      <dsp:spPr>
        <a:xfrm>
          <a:off x="2982545" y="3236727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6C661101-7539-44D3-A8BA-383EBF65550A}">
      <dsp:nvSpPr>
        <dsp:cNvPr id="0" name=""/>
        <dsp:cNvSpPr/>
      </dsp:nvSpPr>
      <dsp:spPr>
        <a:xfrm>
          <a:off x="3253686" y="3494310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kern="1200" baseline="0" dirty="0" smtClean="0">
              <a:latin typeface="Cambria" panose="02040503050406030204" pitchFamily="18" charset="0"/>
            </a:rPr>
            <a:t>Zespół ds. Ewaluacji Wewnętrznego Systemu Zapewniania Jakości Kształcenia  </a:t>
          </a:r>
          <a:br>
            <a:rPr lang="pl-PL" sz="1700" b="1" i="0" kern="1200" baseline="0" dirty="0" smtClean="0">
              <a:latin typeface="Cambria" panose="02040503050406030204" pitchFamily="18" charset="0"/>
            </a:rPr>
          </a:br>
          <a:r>
            <a:rPr lang="pl-PL" sz="1700" b="1" i="0" kern="1200" baseline="0" dirty="0" smtClean="0">
              <a:latin typeface="Cambria" panose="02040503050406030204" pitchFamily="18" charset="0"/>
            </a:rPr>
            <a:t>(WSZJK)</a:t>
          </a:r>
          <a:endParaRPr lang="pl-PL" sz="1700" b="1" i="0" kern="1200" baseline="0" dirty="0">
            <a:latin typeface="Cambria" panose="02040503050406030204" pitchFamily="18" charset="0"/>
          </a:endParaRPr>
        </a:p>
      </dsp:txBody>
      <dsp:txXfrm>
        <a:off x="3299071" y="3539695"/>
        <a:ext cx="2349494" cy="1458797"/>
      </dsp:txXfrm>
    </dsp:sp>
    <dsp:sp modelId="{11CD4F83-D397-438A-9C3E-2267ACBF192D}">
      <dsp:nvSpPr>
        <dsp:cNvPr id="0" name=""/>
        <dsp:cNvSpPr/>
      </dsp:nvSpPr>
      <dsp:spPr>
        <a:xfrm>
          <a:off x="5965090" y="3236727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587DCC28-EC26-44CF-88F6-0C18C56E472C}">
      <dsp:nvSpPr>
        <dsp:cNvPr id="0" name=""/>
        <dsp:cNvSpPr/>
      </dsp:nvSpPr>
      <dsp:spPr>
        <a:xfrm>
          <a:off x="6236231" y="3494310"/>
          <a:ext cx="2440264" cy="15495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kern="1200" baseline="0" dirty="0" smtClean="0">
              <a:latin typeface="Cambria" panose="02040503050406030204" pitchFamily="18" charset="0"/>
            </a:rPr>
            <a:t>Zespół ds. Kadry Dydaktycznej </a:t>
          </a:r>
          <a:br>
            <a:rPr lang="pl-PL" sz="1700" b="1" i="0" kern="1200" baseline="0" dirty="0" smtClean="0">
              <a:latin typeface="Cambria" panose="02040503050406030204" pitchFamily="18" charset="0"/>
            </a:rPr>
          </a:br>
          <a:r>
            <a:rPr lang="pl-PL" sz="1700" b="1" i="0" kern="1200" baseline="0" dirty="0" smtClean="0">
              <a:latin typeface="Cambria" panose="02040503050406030204" pitchFamily="18" charset="0"/>
            </a:rPr>
            <a:t>i </a:t>
          </a:r>
          <a:r>
            <a:rPr lang="pl-PL" sz="1700" b="1" i="0" kern="1200" baseline="0" dirty="0" smtClean="0">
              <a:latin typeface="Cambria" panose="02040503050406030204" pitchFamily="18" charset="0"/>
            </a:rPr>
            <a:t>Procesu </a:t>
          </a:r>
          <a:r>
            <a:rPr lang="pl-PL" sz="1700" b="1" i="0" kern="1200" baseline="0" dirty="0" smtClean="0">
              <a:latin typeface="Cambria" panose="02040503050406030204" pitchFamily="18" charset="0"/>
            </a:rPr>
            <a:t>Kształcenia </a:t>
          </a:r>
          <a:endParaRPr lang="pl-PL" sz="1700" b="1" i="0" kern="1200" baseline="0" dirty="0">
            <a:latin typeface="Cambria" panose="02040503050406030204" pitchFamily="18" charset="0"/>
          </a:endParaRPr>
        </a:p>
      </dsp:txBody>
      <dsp:txXfrm>
        <a:off x="6281616" y="3539695"/>
        <a:ext cx="2349494" cy="1458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793C6-7629-4CD3-B4FF-40372D2F84E1}">
      <dsp:nvSpPr>
        <dsp:cNvPr id="0" name=""/>
        <dsp:cNvSpPr/>
      </dsp:nvSpPr>
      <dsp:spPr>
        <a:xfrm>
          <a:off x="4096137" y="1806250"/>
          <a:ext cx="1736496" cy="826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177"/>
              </a:lnTo>
              <a:lnTo>
                <a:pt x="1736496" y="563177"/>
              </a:lnTo>
              <a:lnTo>
                <a:pt x="1736496" y="826414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77AA8353-E6DB-4D5F-9239-E00B0292491A}">
      <dsp:nvSpPr>
        <dsp:cNvPr id="0" name=""/>
        <dsp:cNvSpPr/>
      </dsp:nvSpPr>
      <dsp:spPr>
        <a:xfrm>
          <a:off x="2359641" y="1806250"/>
          <a:ext cx="1736496" cy="826414"/>
        </a:xfrm>
        <a:custGeom>
          <a:avLst/>
          <a:gdLst/>
          <a:ahLst/>
          <a:cxnLst/>
          <a:rect l="0" t="0" r="0" b="0"/>
          <a:pathLst>
            <a:path>
              <a:moveTo>
                <a:pt x="1736496" y="0"/>
              </a:moveTo>
              <a:lnTo>
                <a:pt x="1736496" y="563177"/>
              </a:lnTo>
              <a:lnTo>
                <a:pt x="0" y="563177"/>
              </a:lnTo>
              <a:lnTo>
                <a:pt x="0" y="826414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DAD5F6E8-5826-431F-8613-0095E0503630}">
      <dsp:nvSpPr>
        <dsp:cNvPr id="0" name=""/>
        <dsp:cNvSpPr/>
      </dsp:nvSpPr>
      <dsp:spPr>
        <a:xfrm>
          <a:off x="2675367" y="1872"/>
          <a:ext cx="2841539" cy="18043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35F68049-A740-440D-AAC0-FBB0DC570B9A}">
      <dsp:nvSpPr>
        <dsp:cNvPr id="0" name=""/>
        <dsp:cNvSpPr/>
      </dsp:nvSpPr>
      <dsp:spPr>
        <a:xfrm>
          <a:off x="2991094" y="301813"/>
          <a:ext cx="2841539" cy="18043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latin typeface="Cambria" panose="02040503050406030204" pitchFamily="18" charset="0"/>
            </a:rPr>
            <a:t>Wydziałowe Komisje ds. Kształcenia (WKK)/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latin typeface="Cambria" panose="02040503050406030204" pitchFamily="18" charset="0"/>
            </a:rPr>
            <a:t>Komisje ds. Kształcenia w Filii (KKF)</a:t>
          </a:r>
          <a:endParaRPr lang="pl-PL" sz="1900" b="1" i="0" kern="1200" baseline="0" dirty="0">
            <a:latin typeface="Cambria" panose="02040503050406030204" pitchFamily="18" charset="0"/>
          </a:endParaRPr>
        </a:p>
      </dsp:txBody>
      <dsp:txXfrm>
        <a:off x="3043942" y="354661"/>
        <a:ext cx="2735843" cy="1698681"/>
      </dsp:txXfrm>
    </dsp:sp>
    <dsp:sp modelId="{CEEF1674-34AD-4280-8AA3-819AE369AD3A}">
      <dsp:nvSpPr>
        <dsp:cNvPr id="0" name=""/>
        <dsp:cNvSpPr/>
      </dsp:nvSpPr>
      <dsp:spPr>
        <a:xfrm>
          <a:off x="938871" y="2632665"/>
          <a:ext cx="2841539" cy="18043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5E3A1614-200B-47B6-BA17-834783A22770}">
      <dsp:nvSpPr>
        <dsp:cNvPr id="0" name=""/>
        <dsp:cNvSpPr/>
      </dsp:nvSpPr>
      <dsp:spPr>
        <a:xfrm>
          <a:off x="1254597" y="2932605"/>
          <a:ext cx="2841539" cy="18043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latin typeface="Cambria" panose="02040503050406030204" pitchFamily="18" charset="0"/>
            </a:rPr>
            <a:t>Kierunkowe Zespoły ds. Jakości Kształcenia (KZJK) </a:t>
          </a:r>
          <a:endParaRPr lang="pl-PL" sz="1900" b="1" i="0" kern="1200" baseline="0" dirty="0">
            <a:latin typeface="Cambria" panose="02040503050406030204" pitchFamily="18" charset="0"/>
          </a:endParaRPr>
        </a:p>
      </dsp:txBody>
      <dsp:txXfrm>
        <a:off x="1307445" y="2985453"/>
        <a:ext cx="2735843" cy="1698681"/>
      </dsp:txXfrm>
    </dsp:sp>
    <dsp:sp modelId="{67030B69-37DB-498C-90B1-8EB6852DF08B}">
      <dsp:nvSpPr>
        <dsp:cNvPr id="0" name=""/>
        <dsp:cNvSpPr/>
      </dsp:nvSpPr>
      <dsp:spPr>
        <a:xfrm>
          <a:off x="4411864" y="2632665"/>
          <a:ext cx="2841539" cy="18043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6C661101-7539-44D3-A8BA-383EBF65550A}">
      <dsp:nvSpPr>
        <dsp:cNvPr id="0" name=""/>
        <dsp:cNvSpPr/>
      </dsp:nvSpPr>
      <dsp:spPr>
        <a:xfrm>
          <a:off x="4727590" y="2932605"/>
          <a:ext cx="2841539" cy="18043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latin typeface="Cambria" panose="02040503050406030204" pitchFamily="18" charset="0"/>
            </a:rPr>
            <a:t>Zespoły ds. Ewaluacji Jakości Kształcenia na Wydziale/w Filii (ZEJKW/F)</a:t>
          </a:r>
          <a:endParaRPr lang="pl-PL" sz="1900" b="1" i="0" kern="1200" baseline="0" dirty="0">
            <a:latin typeface="Cambria" panose="02040503050406030204" pitchFamily="18" charset="0"/>
          </a:endParaRPr>
        </a:p>
      </dsp:txBody>
      <dsp:txXfrm>
        <a:off x="4780438" y="2985453"/>
        <a:ext cx="2735843" cy="1698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0EC95-5EC1-4A39-83F4-9E314C5C82E7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E17ED-56D2-48A3-99B5-886742FDFF9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4205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E17ED-56D2-48A3-99B5-886742FDFF95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50855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BF3C-F8F1-4664-BB6A-3CEAF56F5840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4088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145D-C9EC-495C-9566-EB3060929D5E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2856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EBF6-21EB-4C29-8AB1-DAD3CDB3A724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142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BC2-D946-4FD4-B05B-54D047541BBF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6153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3712-91BD-4976-A613-406DD21E5D97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884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37F02-1262-497C-AC51-7C24D7BAD669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5788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E8F05-8616-4F6B-94B6-F3D898FDE093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8288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152C3-5903-436D-B53B-58243F048EDF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2404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B1B7-33A3-499E-90E4-89094C65FB3D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5912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8E04-29F7-424F-9DEE-FFF2EDF42B76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4273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DC3-AD66-40F1-AA86-1AC28408E011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3569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208D-1F41-46E7-9072-2C99FDF437A9}" type="datetime1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B67F-FD64-4014-8FC2-01FCC4507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4148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1944216"/>
          </a:xfrm>
        </p:spPr>
        <p:txBody>
          <a:bodyPr>
            <a:normAutofit fontScale="90000"/>
          </a:bodyPr>
          <a:lstStyle/>
          <a:p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i="1" dirty="0" smtClean="0">
                <a:latin typeface="Cambria" panose="02040503050406030204" pitchFamily="18" charset="0"/>
              </a:rPr>
              <a:t>UCZELNIANY SYSTEM ZAPEWNIANIA JAKOŚCI KSZTAŁCENIA</a:t>
            </a: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3300" b="1" dirty="0" smtClean="0">
                <a:latin typeface="Cambria" panose="02040503050406030204" pitchFamily="18" charset="0"/>
              </a:rPr>
              <a:t>Uniwersytecka Komisja </a:t>
            </a:r>
            <a:r>
              <a:rPr lang="pl-PL" sz="3300" b="1" dirty="0">
                <a:latin typeface="Cambria" panose="02040503050406030204" pitchFamily="18" charset="0"/>
              </a:rPr>
              <a:t>ds. Kształcenia </a:t>
            </a:r>
            <a:r>
              <a:rPr lang="pl-PL" sz="3300" b="1" dirty="0" smtClean="0">
                <a:latin typeface="Cambria" panose="02040503050406030204" pitchFamily="18" charset="0"/>
              </a:rPr>
              <a:t/>
            </a:r>
            <a:br>
              <a:rPr lang="pl-PL" sz="3300" b="1" dirty="0" smtClean="0">
                <a:latin typeface="Cambria" panose="02040503050406030204" pitchFamily="18" charset="0"/>
              </a:rPr>
            </a:br>
            <a:endParaRPr lang="pl-PL" sz="3300" dirty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1124744"/>
            <a:ext cx="1727200" cy="129032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115616" y="378904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Cambria" panose="02040503050406030204" pitchFamily="18" charset="0"/>
              </a:rPr>
              <a:t>Struktura i zadania</a:t>
            </a:r>
            <a:endParaRPr lang="pl-PL" sz="2400" b="1" dirty="0">
              <a:latin typeface="Cambria" panose="02040503050406030204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483768" y="623731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Kielce, dnia 26 listopada 2019 r.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2508" y="4293096"/>
            <a:ext cx="1771580" cy="168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26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2488" y="1052736"/>
            <a:ext cx="8112000" cy="5400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W</a:t>
            </a:r>
            <a:r>
              <a:rPr lang="pl-PL" sz="2000" dirty="0" smtClean="0">
                <a:latin typeface="Cambria" panose="02040503050406030204" pitchFamily="18" charset="0"/>
              </a:rPr>
              <a:t>drażanie </a:t>
            </a:r>
            <a:r>
              <a:rPr lang="pl-PL" sz="2000" dirty="0">
                <a:latin typeface="Cambria" panose="02040503050406030204" pitchFamily="18" charset="0"/>
              </a:rPr>
              <a:t>procedur opracowanych przez Uniwersytecką Komisję </a:t>
            </a:r>
            <a:br>
              <a:rPr lang="pl-PL" sz="2000" dirty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ds</a:t>
            </a:r>
            <a:r>
              <a:rPr lang="pl-PL" sz="2000" dirty="0">
                <a:latin typeface="Cambria" panose="02040503050406030204" pitchFamily="18" charset="0"/>
              </a:rPr>
              <a:t>. Kształcenia,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O</a:t>
            </a:r>
            <a:r>
              <a:rPr lang="pl-PL" sz="2000" dirty="0" smtClean="0">
                <a:latin typeface="Cambria" panose="02040503050406030204" pitchFamily="18" charset="0"/>
              </a:rPr>
              <a:t>pracowywanie </a:t>
            </a:r>
            <a:r>
              <a:rPr lang="pl-PL" sz="2000" dirty="0">
                <a:latin typeface="Cambria" panose="02040503050406030204" pitchFamily="18" charset="0"/>
              </a:rPr>
              <a:t>dokumentacji w zakresie zapewniania jakości kształcenia specyficznej dla wydziału, w tym przygotowywanie procedur wydziałowych,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A</a:t>
            </a:r>
            <a:r>
              <a:rPr lang="pl-PL" sz="2000" dirty="0" smtClean="0">
                <a:latin typeface="Cambria" panose="02040503050406030204" pitchFamily="18" charset="0"/>
              </a:rPr>
              <a:t>nalizowanie </a:t>
            </a:r>
            <a:r>
              <a:rPr lang="pl-PL" sz="2000" dirty="0">
                <a:latin typeface="Cambria" panose="02040503050406030204" pitchFamily="18" charset="0"/>
              </a:rPr>
              <a:t>i publikowanie wyników oceny jakości kształcenia na wydziale na podstronie internetowej wydziału/filii,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P</a:t>
            </a:r>
            <a:r>
              <a:rPr lang="pl-PL" sz="2000" dirty="0" smtClean="0">
                <a:latin typeface="Cambria" panose="02040503050406030204" pitchFamily="18" charset="0"/>
              </a:rPr>
              <a:t>rzedstawianie </a:t>
            </a:r>
            <a:r>
              <a:rPr lang="pl-PL" sz="2000" dirty="0">
                <a:latin typeface="Cambria" panose="02040503050406030204" pitchFamily="18" charset="0"/>
              </a:rPr>
              <a:t>dziekanowi propozycji mających na celu podniesienie jakości kształcenia na wydziale,</a:t>
            </a:r>
          </a:p>
          <a:p>
            <a:pPr marL="0" lvl="0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Udział </a:t>
            </a:r>
            <a:r>
              <a:rPr lang="pl-PL" sz="2000" dirty="0">
                <a:latin typeface="Cambria" panose="02040503050406030204" pitchFamily="18" charset="0"/>
              </a:rPr>
              <a:t>w przygotowaniu materiałów koniecznych do wizytacji Polskiej Komisji Akredytacyjnej i akredytacji resortowej</a:t>
            </a:r>
            <a:r>
              <a:rPr lang="pl-PL" sz="2000" dirty="0" smtClean="0">
                <a:latin typeface="Cambria" panose="02040503050406030204" pitchFamily="18" charset="0"/>
              </a:rPr>
              <a:t>,</a:t>
            </a:r>
          </a:p>
          <a:p>
            <a:pPr marL="0" lvl="0" indent="0">
              <a:buClr>
                <a:schemeClr val="accent6">
                  <a:lumMod val="75000"/>
                </a:schemeClr>
              </a:buClr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Opiniowanie </a:t>
            </a:r>
            <a:r>
              <a:rPr lang="pl-PL" sz="2000" dirty="0">
                <a:latin typeface="Cambria" panose="02040503050406030204" pitchFamily="18" charset="0"/>
              </a:rPr>
              <a:t>nowych programów studiów (a także ich załączników) </a:t>
            </a:r>
            <a:r>
              <a:rPr lang="pl-PL" sz="2000" dirty="0" smtClean="0">
                <a:latin typeface="Cambria" panose="02040503050406030204" pitchFamily="18" charset="0"/>
              </a:rPr>
              <a:t/>
            </a:r>
            <a:br>
              <a:rPr lang="pl-PL" sz="2000" dirty="0" smtClean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oraz </a:t>
            </a:r>
            <a:r>
              <a:rPr lang="pl-PL" sz="2000" dirty="0">
                <a:latin typeface="Cambria" panose="02040503050406030204" pitchFamily="18" charset="0"/>
              </a:rPr>
              <a:t>modyfikacji programów z uwzględnieniem w </a:t>
            </a:r>
            <a:r>
              <a:rPr lang="pl-PL" sz="2000" dirty="0" smtClean="0">
                <a:latin typeface="Cambria" panose="02040503050406030204" pitchFamily="18" charset="0"/>
              </a:rPr>
              <a:t>szczególności: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mbria" panose="02040503050406030204" pitchFamily="18" charset="0"/>
              </a:rPr>
              <a:t>potrzeb </a:t>
            </a:r>
            <a:r>
              <a:rPr lang="pl-PL" sz="2000" dirty="0">
                <a:latin typeface="Cambria" panose="02040503050406030204" pitchFamily="18" charset="0"/>
              </a:rPr>
              <a:t>otoczenia </a:t>
            </a:r>
            <a:r>
              <a:rPr lang="pl-PL" sz="2000" dirty="0" smtClean="0">
                <a:latin typeface="Cambria" panose="02040503050406030204" pitchFamily="18" charset="0"/>
              </a:rPr>
              <a:t>społeczno-gospodarczego,</a:t>
            </a:r>
            <a:endParaRPr lang="pl-PL" sz="2000" dirty="0">
              <a:latin typeface="Cambria" panose="02040503050406030204" pitchFamily="18" charset="0"/>
            </a:endParaRP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mbria" panose="02040503050406030204" pitchFamily="18" charset="0"/>
              </a:rPr>
              <a:t>wyników </a:t>
            </a:r>
            <a:r>
              <a:rPr lang="pl-PL" sz="2000" dirty="0">
                <a:latin typeface="Cambria" panose="02040503050406030204" pitchFamily="18" charset="0"/>
              </a:rPr>
              <a:t>monitorowania karier </a:t>
            </a:r>
            <a:r>
              <a:rPr lang="pl-PL" sz="2000" dirty="0" smtClean="0">
                <a:latin typeface="Cambria" panose="02040503050406030204" pitchFamily="18" charset="0"/>
              </a:rPr>
              <a:t>absolwentów,</a:t>
            </a:r>
            <a:endParaRPr lang="pl-PL" sz="2000" dirty="0">
              <a:latin typeface="Cambria" panose="02040503050406030204" pitchFamily="18" charset="0"/>
            </a:endParaRP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mbria" panose="02040503050406030204" pitchFamily="18" charset="0"/>
              </a:rPr>
              <a:t>zakładanych </a:t>
            </a:r>
            <a:r>
              <a:rPr lang="pl-PL" sz="2000" dirty="0">
                <a:latin typeface="Cambria" panose="02040503050406030204" pitchFamily="18" charset="0"/>
              </a:rPr>
              <a:t>efektów uczenia się</a:t>
            </a:r>
            <a:r>
              <a:rPr lang="pl-PL" sz="2000" dirty="0" smtClean="0">
                <a:latin typeface="Cambria" panose="02040503050406030204" pitchFamily="18" charset="0"/>
              </a:rPr>
              <a:t>,</a:t>
            </a:r>
            <a:endParaRPr lang="pl-PL" sz="2000" dirty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331640" y="188640"/>
            <a:ext cx="6480720" cy="792088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Wydziałowe Komisje ds. Kształcenia (WKK)/</a:t>
            </a:r>
            <a:b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Komisje ds. Kształcenia w Filii (KKF) – </a:t>
            </a:r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zadania</a:t>
            </a:r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:</a:t>
            </a:r>
            <a:endParaRPr lang="pl-PL" sz="24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523032" y="1196752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523032" y="1844824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507506" y="2852936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>
            <a:off x="523032" y="3501008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>
            <a:off x="507506" y="4149080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prawo 14"/>
          <p:cNvSpPr/>
          <p:nvPr/>
        </p:nvSpPr>
        <p:spPr>
          <a:xfrm>
            <a:off x="514648" y="4828835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4779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960" y="1533493"/>
            <a:ext cx="8200528" cy="448779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W</a:t>
            </a:r>
            <a:r>
              <a:rPr lang="pl-PL" sz="2000" dirty="0" smtClean="0">
                <a:latin typeface="Cambria" panose="02040503050406030204" pitchFamily="18" charset="0"/>
              </a:rPr>
              <a:t>nioskowanie </a:t>
            </a:r>
            <a:r>
              <a:rPr lang="pl-PL" sz="2000" dirty="0">
                <a:latin typeface="Cambria" panose="02040503050406030204" pitchFamily="18" charset="0"/>
              </a:rPr>
              <a:t>zmian w programach studiów między innymi na bazie uzyskanych wyników ankietyzacji (studentów i absolwentów),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O</a:t>
            </a:r>
            <a:r>
              <a:rPr lang="pl-PL" sz="2000" dirty="0" smtClean="0">
                <a:latin typeface="Cambria" panose="02040503050406030204" pitchFamily="18" charset="0"/>
              </a:rPr>
              <a:t>piniowanie </a:t>
            </a:r>
            <a:r>
              <a:rPr lang="pl-PL" sz="2000" dirty="0">
                <a:latin typeface="Cambria" panose="02040503050406030204" pitchFamily="18" charset="0"/>
              </a:rPr>
              <a:t>metod oceny osiągania założonych efektów uczenia się,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O</a:t>
            </a:r>
            <a:r>
              <a:rPr lang="pl-PL" sz="2000" dirty="0" smtClean="0">
                <a:latin typeface="Cambria" panose="02040503050406030204" pitchFamily="18" charset="0"/>
              </a:rPr>
              <a:t>piniowanie/wnioskowanie </a:t>
            </a:r>
            <a:r>
              <a:rPr lang="pl-PL" sz="2000" dirty="0">
                <a:latin typeface="Cambria" panose="02040503050406030204" pitchFamily="18" charset="0"/>
              </a:rPr>
              <a:t>wprowadzania zmian w organizacji procesu kształcenia oraz realizacji  zajęć dydaktycznych w celu uzyskania większej efektywności procesu kształcenia na bazie uzyskanych wyników ankietyzacji (studenci i absolwenci),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M</a:t>
            </a:r>
            <a:r>
              <a:rPr lang="pl-PL" sz="2000" dirty="0" smtClean="0">
                <a:latin typeface="Cambria" panose="02040503050406030204" pitchFamily="18" charset="0"/>
              </a:rPr>
              <a:t>onitorowanie </a:t>
            </a:r>
            <a:r>
              <a:rPr lang="pl-PL" sz="2000" dirty="0">
                <a:latin typeface="Cambria" panose="02040503050406030204" pitchFamily="18" charset="0"/>
              </a:rPr>
              <a:t>obsady kadrowej zajęć dydaktycznych na wydziale/filii,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O</a:t>
            </a:r>
            <a:r>
              <a:rPr lang="pl-PL" sz="2000" dirty="0" smtClean="0">
                <a:latin typeface="Cambria" panose="02040503050406030204" pitchFamily="18" charset="0"/>
              </a:rPr>
              <a:t>piniowanie </a:t>
            </a:r>
            <a:r>
              <a:rPr lang="pl-PL" sz="2000" dirty="0">
                <a:latin typeface="Cambria" panose="02040503050406030204" pitchFamily="18" charset="0"/>
              </a:rPr>
              <a:t>tematów prac dyplomowych na podstawie analizy przeprowadzonej przez Kierunkowe Zespoły ds. Jakości Kształcenia,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M</a:t>
            </a:r>
            <a:r>
              <a:rPr lang="pl-PL" sz="2000" dirty="0" smtClean="0">
                <a:latin typeface="Cambria" panose="02040503050406030204" pitchFamily="18" charset="0"/>
              </a:rPr>
              <a:t>onitorowanie </a:t>
            </a:r>
            <a:r>
              <a:rPr lang="pl-PL" sz="2000" dirty="0">
                <a:latin typeface="Cambria" panose="02040503050406030204" pitchFamily="18" charset="0"/>
              </a:rPr>
              <a:t>procesu dyplomowania</a:t>
            </a:r>
            <a:r>
              <a:rPr lang="pl-PL" sz="2000" dirty="0" smtClean="0">
                <a:latin typeface="Cambria" panose="02040503050406030204" pitchFamily="18" charset="0"/>
              </a:rPr>
              <a:t>,</a:t>
            </a:r>
            <a:endParaRPr lang="pl-PL" sz="2000" dirty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331640" y="188640"/>
            <a:ext cx="6768752" cy="792088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Wydziałowe Komisje ds. Kształcenia (WKK)/</a:t>
            </a:r>
            <a:b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Komisje ds. Kształcenia w Filii (KKF) – </a:t>
            </a:r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zadania (c.d.)</a:t>
            </a:r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:</a:t>
            </a:r>
            <a:endParaRPr lang="pl-PL" sz="24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507506" y="1628800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514648" y="2348880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514648" y="2708920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523032" y="3933056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514648" y="4365104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514648" y="5013176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0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7048" y="1700808"/>
            <a:ext cx="8297440" cy="40324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O</a:t>
            </a:r>
            <a:r>
              <a:rPr lang="pl-PL" sz="2000" dirty="0" smtClean="0">
                <a:latin typeface="Cambria" panose="02040503050406030204" pitchFamily="18" charset="0"/>
              </a:rPr>
              <a:t>piniowanie </a:t>
            </a:r>
            <a:r>
              <a:rPr lang="pl-PL" sz="2000" dirty="0">
                <a:latin typeface="Cambria" panose="02040503050406030204" pitchFamily="18" charset="0"/>
              </a:rPr>
              <a:t>harmonogramu i organizacji zajęć dydaktycznych,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W</a:t>
            </a:r>
            <a:r>
              <a:rPr lang="pl-PL" sz="2000" dirty="0" smtClean="0">
                <a:latin typeface="Cambria" panose="02040503050406030204" pitchFamily="18" charset="0"/>
              </a:rPr>
              <a:t>nioskowanie </a:t>
            </a:r>
            <a:r>
              <a:rPr lang="pl-PL" sz="2000" dirty="0">
                <a:latin typeface="Cambria" panose="02040503050406030204" pitchFamily="18" charset="0"/>
              </a:rPr>
              <a:t>o dokonanie zmian w zakresie infrastruktury w aspekcie osiągania zakładanych  efektów uczenia się,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K</a:t>
            </a:r>
            <a:r>
              <a:rPr lang="pl-PL" sz="2000" dirty="0" smtClean="0">
                <a:latin typeface="Cambria" panose="02040503050406030204" pitchFamily="18" charset="0"/>
              </a:rPr>
              <a:t>oordynowanie </a:t>
            </a:r>
            <a:r>
              <a:rPr lang="pl-PL" sz="2000" dirty="0">
                <a:latin typeface="Cambria" panose="02040503050406030204" pitchFamily="18" charset="0"/>
              </a:rPr>
              <a:t>wydziałowych badań ankietowych,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M</a:t>
            </a:r>
            <a:r>
              <a:rPr lang="pl-PL" sz="2000" dirty="0" smtClean="0">
                <a:latin typeface="Cambria" panose="02040503050406030204" pitchFamily="18" charset="0"/>
              </a:rPr>
              <a:t>onitorowanie </a:t>
            </a:r>
            <a:r>
              <a:rPr lang="pl-PL" sz="2000" dirty="0">
                <a:latin typeface="Cambria" panose="02040503050406030204" pitchFamily="18" charset="0"/>
              </a:rPr>
              <a:t>jakości obsługi administracyjnej nauczycieli akademickich, studentów i słuchaczy studiów podyplomowych,</a:t>
            </a:r>
          </a:p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P</a:t>
            </a:r>
            <a:r>
              <a:rPr lang="pl-PL" sz="2000" dirty="0" smtClean="0">
                <a:latin typeface="Cambria" panose="02040503050406030204" pitchFamily="18" charset="0"/>
              </a:rPr>
              <a:t>rzedstawianie </a:t>
            </a:r>
            <a:r>
              <a:rPr lang="pl-PL" sz="2000" dirty="0">
                <a:latin typeface="Cambria" panose="02040503050406030204" pitchFamily="18" charset="0"/>
              </a:rPr>
              <a:t>Uniwersyteckiej Komisji ds. Kształcenia do 30 września każdego roku wyników samooceny i planów działań naprawczych </a:t>
            </a:r>
            <a:r>
              <a:rPr lang="pl-PL" sz="2000" dirty="0" smtClean="0">
                <a:latin typeface="Cambria" panose="02040503050406030204" pitchFamily="18" charset="0"/>
              </a:rPr>
              <a:t/>
            </a:r>
            <a:br>
              <a:rPr lang="pl-PL" sz="2000" dirty="0" smtClean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z </a:t>
            </a:r>
            <a:r>
              <a:rPr lang="pl-PL" sz="2000" dirty="0">
                <a:latin typeface="Cambria" panose="02040503050406030204" pitchFamily="18" charset="0"/>
              </a:rPr>
              <a:t>zakresu jakości kształcenia wraz z harmonogramem ich wdrażania </a:t>
            </a:r>
            <a:r>
              <a:rPr lang="pl-PL" sz="2000" dirty="0" smtClean="0">
                <a:latin typeface="Cambria" panose="02040503050406030204" pitchFamily="18" charset="0"/>
              </a:rPr>
              <a:t/>
            </a:r>
            <a:br>
              <a:rPr lang="pl-PL" sz="2000" dirty="0" smtClean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w </a:t>
            </a:r>
            <a:r>
              <a:rPr lang="pl-PL" sz="2000" dirty="0">
                <a:latin typeface="Cambria" panose="02040503050406030204" pitchFamily="18" charset="0"/>
              </a:rPr>
              <a:t>formie sprawozdania, </a:t>
            </a:r>
            <a:r>
              <a:rPr lang="pl-PL" sz="2000" dirty="0" smtClean="0">
                <a:latin typeface="Cambria" panose="02040503050406030204" pitchFamily="18" charset="0"/>
              </a:rPr>
              <a:t>zgodnie ze wzorem stanowiącym załącznik </a:t>
            </a:r>
            <a:br>
              <a:rPr lang="pl-PL" sz="2000" dirty="0" smtClean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do zarządzenia.</a:t>
            </a:r>
            <a:endParaRPr lang="pl-PL" sz="2000" dirty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259632" y="188640"/>
            <a:ext cx="6768752" cy="792088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Wydziałowe Komisje ds. Kształcenia (WKK)/</a:t>
            </a:r>
            <a:b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Komisje ds. Kształcenia w Filii (KKF) – </a:t>
            </a:r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zadania (c.d.)</a:t>
            </a:r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:</a:t>
            </a:r>
            <a:endParaRPr lang="pl-PL" sz="24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387042" y="1844824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385512" y="2204864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387042" y="2852936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371657" y="3212976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371657" y="3892731"/>
            <a:ext cx="240928" cy="1843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0013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9906" y="1124744"/>
            <a:ext cx="8304582" cy="482453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Przygotowywanie </a:t>
            </a:r>
            <a:r>
              <a:rPr lang="pl-PL" sz="2000" dirty="0">
                <a:latin typeface="Cambria" panose="02040503050406030204" pitchFamily="18" charset="0"/>
              </a:rPr>
              <a:t>nowych programów studiów z uwzględnieniem: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Cambria" panose="02040503050406030204" pitchFamily="18" charset="0"/>
              </a:rPr>
              <a:t>potrzeb </a:t>
            </a:r>
            <a:r>
              <a:rPr lang="pl-PL" sz="2000" dirty="0">
                <a:latin typeface="Cambria" panose="02040503050406030204" pitchFamily="18" charset="0"/>
              </a:rPr>
              <a:t>otoczenia </a:t>
            </a:r>
            <a:r>
              <a:rPr lang="pl-PL" sz="2000" dirty="0" smtClean="0">
                <a:latin typeface="Cambria" panose="02040503050406030204" pitchFamily="18" charset="0"/>
              </a:rPr>
              <a:t>społeczno-gospodarczego,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Cambria" panose="02040503050406030204" pitchFamily="18" charset="0"/>
              </a:rPr>
              <a:t>wyników </a:t>
            </a:r>
            <a:r>
              <a:rPr lang="pl-PL" sz="2000" dirty="0">
                <a:latin typeface="Cambria" panose="02040503050406030204" pitchFamily="18" charset="0"/>
              </a:rPr>
              <a:t>monitorowania karier </a:t>
            </a:r>
            <a:r>
              <a:rPr lang="pl-PL" sz="2000" dirty="0" smtClean="0">
                <a:latin typeface="Cambria" panose="02040503050406030204" pitchFamily="18" charset="0"/>
              </a:rPr>
              <a:t>absolwentów,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Cambria" panose="02040503050406030204" pitchFamily="18" charset="0"/>
              </a:rPr>
              <a:t>zakładanych </a:t>
            </a:r>
            <a:r>
              <a:rPr lang="pl-PL" sz="2000" dirty="0">
                <a:latin typeface="Cambria" panose="02040503050406030204" pitchFamily="18" charset="0"/>
              </a:rPr>
              <a:t>efektów uczenia się,</a:t>
            </a: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Analiza </a:t>
            </a:r>
            <a:r>
              <a:rPr lang="pl-PL" sz="2000" dirty="0">
                <a:latin typeface="Cambria" panose="02040503050406030204" pitchFamily="18" charset="0"/>
              </a:rPr>
              <a:t>programów studiów pod kątem oceny efektów uczenia się, stanowiąca podstawę ich doskonalenia, w tym monitorowanie osiągnięcia kierunkowych efektów uczenia się przez studentów,</a:t>
            </a: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Wydawanie </a:t>
            </a:r>
            <a:r>
              <a:rPr lang="pl-PL" sz="2000" dirty="0">
                <a:latin typeface="Cambria" panose="02040503050406030204" pitchFamily="18" charset="0"/>
              </a:rPr>
              <a:t>opinii w sprawie kart przedmiotów po przeprowadzonej analizie kart uwzględniającej dobór metod, dobór literatury, określenie wymagań wstępnych, nakład pracy własnej studenta, punkty ECTS, odniesienie efektów przedmiotowych do kierunkowych, adekwatność metod oceny,</a:t>
            </a: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Analiza </a:t>
            </a:r>
            <a:r>
              <a:rPr lang="pl-PL" sz="2000" dirty="0">
                <a:latin typeface="Cambria" panose="02040503050406030204" pitchFamily="18" charset="0"/>
              </a:rPr>
              <a:t>kart przedmiotów w grupach przedmiotów pod względem powielania treści,</a:t>
            </a: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259632" y="116632"/>
            <a:ext cx="6768752" cy="792088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Kierunkowe Zespoły ds. Jakości Kształcenia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– zadania:</a:t>
            </a:r>
            <a:endParaRPr lang="pl-PL" sz="2400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755576" y="1268760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755576" y="2668595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755576" y="3717032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775476" y="5301208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079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404" y="1268760"/>
            <a:ext cx="8291084" cy="496855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A</a:t>
            </a:r>
            <a:r>
              <a:rPr lang="pl-PL" sz="2000" dirty="0" smtClean="0">
                <a:latin typeface="Cambria" panose="02040503050406030204" pitchFamily="18" charset="0"/>
              </a:rPr>
              <a:t>naliza </a:t>
            </a:r>
            <a:r>
              <a:rPr lang="pl-PL" sz="2000" dirty="0">
                <a:latin typeface="Cambria" panose="02040503050406030204" pitchFamily="18" charset="0"/>
              </a:rPr>
              <a:t>zgodności tematów prac dyplomowych z kierunkiem studiów oraz ich weryfikacja pod kątem spełniania wymogów stawianych pracom dyplomowym,</a:t>
            </a: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Analiza </a:t>
            </a:r>
            <a:r>
              <a:rPr lang="pl-PL" sz="2000" dirty="0">
                <a:latin typeface="Cambria" panose="02040503050406030204" pitchFamily="18" charset="0"/>
              </a:rPr>
              <a:t>dostępności dla studenta pracowników naukowo-dydaktycznych i niebędących nauczycielami akademickim,</a:t>
            </a: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Monitorowanie </a:t>
            </a:r>
            <a:r>
              <a:rPr lang="pl-PL" sz="2000" dirty="0">
                <a:latin typeface="Cambria" panose="02040503050406030204" pitchFamily="18" charset="0"/>
              </a:rPr>
              <a:t>sposobów wsparcia studentów w procesie kształcenia oraz dostępności kształcenia dla osób z niepełnosprawnościami,</a:t>
            </a: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Analiza </a:t>
            </a:r>
            <a:r>
              <a:rPr lang="pl-PL" sz="2000" dirty="0">
                <a:latin typeface="Cambria" panose="02040503050406030204" pitchFamily="18" charset="0"/>
              </a:rPr>
              <a:t>współpracy z interesariuszami wewnętrznymi i zewnętrznymi w zakresie realizowanego/modyfikowanego/przygotowywanego programu studiów,</a:t>
            </a: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Przedstawianie </a:t>
            </a:r>
            <a:r>
              <a:rPr lang="pl-PL" sz="2000" dirty="0">
                <a:latin typeface="Cambria" panose="02040503050406030204" pitchFamily="18" charset="0"/>
              </a:rPr>
              <a:t>Wydziałowej Komisji ds. Kształcenia/Komisji ds. Kształcenia w Filii, w terminie wskazanym przez dziekana, wyników samooceny z zakresu jakości kształcenia w formie corocznego sprawozdania, którego wzór stanowi załącznik </a:t>
            </a:r>
            <a:r>
              <a:rPr lang="pl-PL" sz="2000" dirty="0" smtClean="0">
                <a:latin typeface="Cambria" panose="02040503050406030204" pitchFamily="18" charset="0"/>
              </a:rPr>
              <a:t>do zarządzenia.</a:t>
            </a:r>
            <a:endParaRPr lang="pl-PL" sz="2000" dirty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259632" y="188640"/>
            <a:ext cx="7272808" cy="792088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Kierunkowe Zespoły ds. Jakości Kształcenia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– </a:t>
            </a: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zadania (c.d.):</a:t>
            </a:r>
            <a:endParaRPr lang="pl-PL" sz="2400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730672" y="1412776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718976" y="2348879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746467" y="2996952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775476" y="3717032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775476" y="4653136"/>
            <a:ext cx="240928" cy="1843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319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052736"/>
            <a:ext cx="8424936" cy="5661248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pl-PL" sz="1900" dirty="0" smtClean="0">
                <a:latin typeface="Cambria" panose="02040503050406030204" pitchFamily="18" charset="0"/>
              </a:rPr>
              <a:t>Przeprowadzenie </a:t>
            </a:r>
            <a:r>
              <a:rPr lang="pl-PL" sz="1900" dirty="0">
                <a:latin typeface="Cambria" panose="02040503050406030204" pitchFamily="18" charset="0"/>
              </a:rPr>
              <a:t>oceny poprawności i skuteczności funkcjonowania Wewnętrznego Systemu Zapewniania Jakości Kształcenia na wydziale/w filii poprzez: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1900" dirty="0" smtClean="0">
                <a:latin typeface="Cambria" panose="02040503050406030204" pitchFamily="18" charset="0"/>
              </a:rPr>
              <a:t>projektowanie</a:t>
            </a:r>
            <a:r>
              <a:rPr lang="pl-PL" sz="1900" dirty="0">
                <a:latin typeface="Cambria" panose="02040503050406030204" pitchFamily="18" charset="0"/>
              </a:rPr>
              <a:t>, przeprowadzanie i analizowanie badań ankietowych: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pl-PL" sz="1900" dirty="0" smtClean="0">
                <a:latin typeface="Cambria" panose="02040503050406030204" pitchFamily="18" charset="0"/>
              </a:rPr>
              <a:t>          - studentów </a:t>
            </a:r>
            <a:r>
              <a:rPr lang="pl-PL" sz="1900" dirty="0">
                <a:latin typeface="Cambria" panose="02040503050406030204" pitchFamily="18" charset="0"/>
              </a:rPr>
              <a:t>i słuchaczy studiów podyplomowych wydziału/filii </a:t>
            </a:r>
            <a:r>
              <a:rPr lang="pl-PL" sz="1900" dirty="0" smtClean="0">
                <a:latin typeface="Cambria" panose="02040503050406030204" pitchFamily="18" charset="0"/>
              </a:rPr>
              <a:t/>
            </a:r>
            <a:br>
              <a:rPr lang="pl-PL" sz="1900" dirty="0" smtClean="0">
                <a:latin typeface="Cambria" panose="02040503050406030204" pitchFamily="18" charset="0"/>
              </a:rPr>
            </a:br>
            <a:r>
              <a:rPr lang="pl-PL" sz="1900" dirty="0" smtClean="0">
                <a:latin typeface="Cambria" panose="02040503050406030204" pitchFamily="18" charset="0"/>
              </a:rPr>
              <a:t>              w  zakresie </a:t>
            </a:r>
            <a:r>
              <a:rPr lang="pl-PL" sz="1900" dirty="0">
                <a:latin typeface="Cambria" panose="02040503050406030204" pitchFamily="18" charset="0"/>
              </a:rPr>
              <a:t>oceny nauczycieli akademickich oraz jakości obsługi </a:t>
            </a:r>
            <a:r>
              <a:rPr lang="pl-PL" sz="1900" dirty="0" smtClean="0">
                <a:latin typeface="Cambria" panose="02040503050406030204" pitchFamily="18" charset="0"/>
              </a:rPr>
              <a:t> </a:t>
            </a:r>
            <a:br>
              <a:rPr lang="pl-PL" sz="1900" dirty="0" smtClean="0">
                <a:latin typeface="Cambria" panose="02040503050406030204" pitchFamily="18" charset="0"/>
              </a:rPr>
            </a:br>
            <a:r>
              <a:rPr lang="pl-PL" sz="1900" dirty="0" smtClean="0">
                <a:latin typeface="Cambria" panose="02040503050406030204" pitchFamily="18" charset="0"/>
              </a:rPr>
              <a:t>              administracyjnej,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pl-PL" sz="1900" dirty="0" smtClean="0">
                <a:latin typeface="Cambria" panose="02040503050406030204" pitchFamily="18" charset="0"/>
              </a:rPr>
              <a:t>         - studentów </a:t>
            </a:r>
            <a:r>
              <a:rPr lang="pl-PL" sz="1900" dirty="0">
                <a:latin typeface="Cambria" panose="02040503050406030204" pitchFamily="18" charset="0"/>
              </a:rPr>
              <a:t>wydziału/filii w zakresie oceny uzyskania efektów uczenia się,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pl-PL" sz="1900" dirty="0" smtClean="0">
                <a:latin typeface="Cambria" panose="02040503050406030204" pitchFamily="18" charset="0"/>
              </a:rPr>
              <a:t>         - absolwentów </a:t>
            </a:r>
            <a:r>
              <a:rPr lang="pl-PL" sz="1900" dirty="0">
                <a:latin typeface="Cambria" panose="02040503050406030204" pitchFamily="18" charset="0"/>
              </a:rPr>
              <a:t>wydziału/filii dotyczących ich opinii na temat jakości </a:t>
            </a:r>
            <a:r>
              <a:rPr lang="pl-PL" sz="1900" dirty="0" smtClean="0">
                <a:latin typeface="Cambria" panose="02040503050406030204" pitchFamily="18" charset="0"/>
              </a:rPr>
              <a:t/>
            </a:r>
            <a:br>
              <a:rPr lang="pl-PL" sz="1900" dirty="0" smtClean="0">
                <a:latin typeface="Cambria" panose="02040503050406030204" pitchFamily="18" charset="0"/>
              </a:rPr>
            </a:br>
            <a:r>
              <a:rPr lang="pl-PL" sz="1900" dirty="0" smtClean="0">
                <a:latin typeface="Cambria" panose="02040503050406030204" pitchFamily="18" charset="0"/>
              </a:rPr>
              <a:t>            kształcenia,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pl-PL" sz="1900" dirty="0">
                <a:latin typeface="Cambria" panose="02040503050406030204" pitchFamily="18" charset="0"/>
              </a:rPr>
              <a:t> </a:t>
            </a:r>
            <a:r>
              <a:rPr lang="pl-PL" sz="1900" dirty="0" smtClean="0">
                <a:latin typeface="Cambria" panose="02040503050406030204" pitchFamily="18" charset="0"/>
              </a:rPr>
              <a:t>         - nauczycieli </a:t>
            </a:r>
            <a:r>
              <a:rPr lang="pl-PL" sz="1900" dirty="0">
                <a:latin typeface="Cambria" panose="02040503050406030204" pitchFamily="18" charset="0"/>
              </a:rPr>
              <a:t>akademickich oraz pracowników niebędących nauczycielami </a:t>
            </a:r>
            <a:r>
              <a:rPr lang="pl-PL" sz="1900" dirty="0" smtClean="0">
                <a:latin typeface="Cambria" panose="02040503050406030204" pitchFamily="18" charset="0"/>
              </a:rPr>
              <a:t/>
            </a:r>
            <a:br>
              <a:rPr lang="pl-PL" sz="1900" dirty="0" smtClean="0">
                <a:latin typeface="Cambria" panose="02040503050406030204" pitchFamily="18" charset="0"/>
              </a:rPr>
            </a:br>
            <a:r>
              <a:rPr lang="pl-PL" sz="1900" dirty="0" smtClean="0">
                <a:latin typeface="Cambria" panose="02040503050406030204" pitchFamily="18" charset="0"/>
              </a:rPr>
              <a:t>            akademickimi </a:t>
            </a:r>
            <a:r>
              <a:rPr lang="pl-PL" sz="1900" dirty="0">
                <a:latin typeface="Cambria" panose="02040503050406030204" pitchFamily="18" charset="0"/>
              </a:rPr>
              <a:t>na wydziale/w </a:t>
            </a:r>
            <a:r>
              <a:rPr lang="pl-PL" sz="1900" dirty="0" smtClean="0">
                <a:latin typeface="Cambria" panose="02040503050406030204" pitchFamily="18" charset="0"/>
              </a:rPr>
              <a:t>filii,</a:t>
            </a:r>
          </a:p>
          <a:p>
            <a:pPr lvl="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1900" dirty="0" smtClean="0">
                <a:latin typeface="Cambria" panose="02040503050406030204" pitchFamily="18" charset="0"/>
              </a:rPr>
              <a:t>opracowywanie </a:t>
            </a:r>
            <a:r>
              <a:rPr lang="pl-PL" sz="1900" dirty="0">
                <a:latin typeface="Cambria" panose="02040503050406030204" pitchFamily="18" charset="0"/>
              </a:rPr>
              <a:t>raportów i rekomendacji związanych z ankietyzacją </a:t>
            </a:r>
            <a:r>
              <a:rPr lang="pl-PL" sz="1900" dirty="0" smtClean="0">
                <a:latin typeface="Cambria" panose="02040503050406030204" pitchFamily="18" charset="0"/>
              </a:rPr>
              <a:t/>
            </a:r>
            <a:br>
              <a:rPr lang="pl-PL" sz="1900" dirty="0" smtClean="0">
                <a:latin typeface="Cambria" panose="02040503050406030204" pitchFamily="18" charset="0"/>
              </a:rPr>
            </a:br>
            <a:r>
              <a:rPr lang="pl-PL" sz="1900" dirty="0">
                <a:latin typeface="Cambria" panose="02040503050406030204" pitchFamily="18" charset="0"/>
              </a:rPr>
              <a:t> </a:t>
            </a:r>
            <a:r>
              <a:rPr lang="pl-PL" sz="1900" dirty="0" smtClean="0">
                <a:latin typeface="Cambria" panose="02040503050406030204" pitchFamily="18" charset="0"/>
              </a:rPr>
              <a:t>przeprowadzaną </a:t>
            </a:r>
            <a:r>
              <a:rPr lang="pl-PL" sz="1900" dirty="0">
                <a:latin typeface="Cambria" panose="02040503050406030204" pitchFamily="18" charset="0"/>
              </a:rPr>
              <a:t>w ramach </a:t>
            </a:r>
            <a:r>
              <a:rPr lang="pl-PL" sz="1900" dirty="0" smtClean="0">
                <a:latin typeface="Cambria" panose="02040503050406030204" pitchFamily="18" charset="0"/>
              </a:rPr>
              <a:t>wydziału/filii,</a:t>
            </a:r>
          </a:p>
          <a:p>
            <a:pPr lvl="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1900" dirty="0" smtClean="0">
                <a:latin typeface="Cambria" panose="02040503050406030204" pitchFamily="18" charset="0"/>
              </a:rPr>
              <a:t>wizytowanie właściwych jednostek na wydziale/w filii,</a:t>
            </a:r>
          </a:p>
          <a:p>
            <a:pPr marL="0" lvl="0" indent="0">
              <a:buNone/>
            </a:pPr>
            <a:r>
              <a:rPr lang="pl-PL" sz="1900" dirty="0" smtClean="0">
                <a:latin typeface="Cambria" panose="02040503050406030204" pitchFamily="18" charset="0"/>
              </a:rPr>
              <a:t>Przedstawianie </a:t>
            </a:r>
            <a:r>
              <a:rPr lang="pl-PL" sz="1900" dirty="0">
                <a:latin typeface="Cambria" panose="02040503050406030204" pitchFamily="18" charset="0"/>
              </a:rPr>
              <a:t>Wydziałowej Komisji ds. Kształcenia/Komisji ds. Kształcenia </a:t>
            </a:r>
            <a:r>
              <a:rPr lang="pl-PL" sz="1900" dirty="0" smtClean="0">
                <a:latin typeface="Cambria" panose="02040503050406030204" pitchFamily="18" charset="0"/>
              </a:rPr>
              <a:t/>
            </a:r>
            <a:br>
              <a:rPr lang="pl-PL" sz="1900" dirty="0" smtClean="0">
                <a:latin typeface="Cambria" panose="02040503050406030204" pitchFamily="18" charset="0"/>
              </a:rPr>
            </a:br>
            <a:r>
              <a:rPr lang="pl-PL" sz="1900" dirty="0" smtClean="0">
                <a:latin typeface="Cambria" panose="02040503050406030204" pitchFamily="18" charset="0"/>
              </a:rPr>
              <a:t>w </a:t>
            </a:r>
            <a:r>
              <a:rPr lang="pl-PL" sz="1900" dirty="0">
                <a:latin typeface="Cambria" panose="02040503050406030204" pitchFamily="18" charset="0"/>
              </a:rPr>
              <a:t>Filii wyników samooceny z zakresu jakości kształcenia w formie corocznego sprawozdania na obowiązującym </a:t>
            </a:r>
            <a:r>
              <a:rPr lang="pl-PL" sz="1900" dirty="0" smtClean="0">
                <a:latin typeface="Cambria" panose="02040503050406030204" pitchFamily="18" charset="0"/>
              </a:rPr>
              <a:t>druku</a:t>
            </a:r>
            <a:r>
              <a:rPr lang="pl-PL" sz="2000" dirty="0" smtClean="0">
                <a:latin typeface="Cambria" panose="02040503050406030204" pitchFamily="18" charset="0"/>
              </a:rPr>
              <a:t>. </a:t>
            </a:r>
            <a:endParaRPr lang="pl-PL" sz="2000" dirty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263855" y="116632"/>
            <a:ext cx="7272808" cy="792088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Zespół ds. Ewaluacji Jakości Kształcenia </a:t>
            </a:r>
            <a:r>
              <a:rPr lang="pl-PL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na </a:t>
            </a:r>
            <a:r>
              <a:rPr lang="pl-PL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Wydziale/w Filii – zadania:</a:t>
            </a:r>
            <a:endParaRPr lang="pl-PL" sz="2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395536" y="1156427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387042" y="5725918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5351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712968" cy="2448272"/>
          </a:xfrm>
        </p:spPr>
        <p:txBody>
          <a:bodyPr>
            <a:normAutofit fontScale="90000"/>
          </a:bodyPr>
          <a:lstStyle/>
          <a:p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2200" b="1" dirty="0">
                <a:latin typeface="Cambria" panose="02040503050406030204" pitchFamily="18" charset="0"/>
              </a:rPr>
              <a:t/>
            </a:r>
            <a:br>
              <a:rPr lang="pl-PL" sz="2200" b="1" dirty="0">
                <a:latin typeface="Cambria" panose="02040503050406030204" pitchFamily="18" charset="0"/>
              </a:rPr>
            </a:br>
            <a:r>
              <a:rPr lang="pl-PL" sz="2200" b="1" dirty="0" smtClean="0">
                <a:latin typeface="Cambria" panose="02040503050406030204" pitchFamily="18" charset="0"/>
              </a:rPr>
              <a:t/>
            </a:r>
            <a:br>
              <a:rPr lang="pl-PL" sz="2200" b="1" dirty="0" smtClean="0">
                <a:latin typeface="Cambria" panose="02040503050406030204" pitchFamily="18" charset="0"/>
              </a:rPr>
            </a:br>
            <a:r>
              <a:rPr lang="pl-PL" sz="3300" b="1" dirty="0" smtClean="0">
                <a:latin typeface="Cambria" panose="02040503050406030204" pitchFamily="18" charset="0"/>
              </a:rPr>
              <a:t>Dziękuję za uwagę</a:t>
            </a:r>
            <a:r>
              <a:rPr lang="pl-PL" sz="3300" dirty="0">
                <a:latin typeface="Cambria" panose="02040503050406030204" pitchFamily="18" charset="0"/>
              </a:rPr>
              <a:t/>
            </a:r>
            <a:br>
              <a:rPr lang="pl-PL" sz="3300" dirty="0">
                <a:latin typeface="Cambria" panose="02040503050406030204" pitchFamily="18" charset="0"/>
              </a:rPr>
            </a:br>
            <a:endParaRPr lang="pl-PL" sz="3300" dirty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620688"/>
            <a:ext cx="1727200" cy="129032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7784" y="3212976"/>
            <a:ext cx="3962400" cy="296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55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844777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STRUKTURA 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UCZELNIANEGO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SYSTEMU ZAPEWNIANIA JAKOŚCI KSZTAŁCENIA (USZJK)</a:t>
            </a:r>
            <a:endParaRPr lang="pl-PL" sz="20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3" name="Obraz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pic>
        <p:nvPicPr>
          <p:cNvPr id="2052" name="Obraz 20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704" y="1228704"/>
            <a:ext cx="7992591" cy="5296640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9722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193929"/>
            <a:ext cx="7776864" cy="498767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Uniwersytecka Komisja ds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. Kształcenia (UKK</a:t>
            </a:r>
            <a:r>
              <a:rPr lang="pl-PL" sz="2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)</a:t>
            </a:r>
            <a:endParaRPr lang="pl-PL" sz="28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759415"/>
            <a:ext cx="8856984" cy="590994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Do podstawowych zadań </a:t>
            </a:r>
            <a:r>
              <a:rPr lang="pl-PL" sz="2000" b="1" dirty="0" smtClean="0">
                <a:latin typeface="Cambria" panose="02040503050406030204" pitchFamily="18" charset="0"/>
              </a:rPr>
              <a:t>UKK</a:t>
            </a:r>
            <a:r>
              <a:rPr lang="pl-PL" sz="2000" dirty="0" smtClean="0">
                <a:latin typeface="Cambria" panose="02040503050406030204" pitchFamily="18" charset="0"/>
              </a:rPr>
              <a:t> </a:t>
            </a:r>
            <a:r>
              <a:rPr lang="pl-PL" sz="2000" dirty="0">
                <a:latin typeface="Cambria" panose="02040503050406030204" pitchFamily="18" charset="0"/>
              </a:rPr>
              <a:t>w zakresie jakości kształcenia należy</a:t>
            </a:r>
            <a:r>
              <a:rPr lang="pl-PL" sz="2000" dirty="0" smtClean="0">
                <a:latin typeface="Cambria" panose="02040503050406030204" pitchFamily="18" charset="0"/>
              </a:rPr>
              <a:t>:</a:t>
            </a:r>
            <a:endParaRPr lang="pl-PL" sz="20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2000" dirty="0">
                <a:latin typeface="Cambria" panose="02040503050406030204" pitchFamily="18" charset="0"/>
              </a:rPr>
              <a:t>opracowanie strategii zapewnienia jakości kształcenia </a:t>
            </a:r>
            <a:r>
              <a:rPr lang="pl-PL" sz="2000" dirty="0" smtClean="0">
                <a:latin typeface="Cambria" panose="02040503050406030204" pitchFamily="18" charset="0"/>
              </a:rPr>
              <a:t/>
            </a:r>
            <a:br>
              <a:rPr lang="pl-PL" sz="2000" dirty="0" smtClean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z </a:t>
            </a:r>
            <a:r>
              <a:rPr lang="pl-PL" sz="2000" dirty="0">
                <a:latin typeface="Cambria" panose="02040503050406030204" pitchFamily="18" charset="0"/>
              </a:rPr>
              <a:t>uwzględnieniem obowiązujących przepisów prawa</a:t>
            </a:r>
            <a:r>
              <a:rPr lang="pl-PL" sz="2000" dirty="0" smtClean="0">
                <a:latin typeface="Cambria" panose="02040503050406030204" pitchFamily="18" charset="0"/>
              </a:rPr>
              <a:t>,</a:t>
            </a:r>
            <a:endParaRPr lang="pl-PL" sz="20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endParaRPr lang="pl-PL" sz="2000" dirty="0" smtClean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określenie </a:t>
            </a:r>
            <a:r>
              <a:rPr lang="pl-PL" sz="2000" dirty="0">
                <a:latin typeface="Cambria" panose="02040503050406030204" pitchFamily="18" charset="0"/>
              </a:rPr>
              <a:t>procedur i polityki zarządzania jakością kształcenia,</a:t>
            </a:r>
          </a:p>
          <a:p>
            <a:pPr marL="457200" lvl="1" indent="0">
              <a:buNone/>
            </a:pPr>
            <a:endParaRPr lang="pl-PL" sz="2000" dirty="0" smtClean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wyrażanie </a:t>
            </a:r>
            <a:r>
              <a:rPr lang="pl-PL" sz="2000" dirty="0">
                <a:latin typeface="Cambria" panose="02040503050406030204" pitchFamily="18" charset="0"/>
              </a:rPr>
              <a:t>opinii w sprawach należących do zadań prorektora właściwego do spraw kształcenia w zakresie, w jakim wystąpi o to rektor lub prorektor właściwy do spraw kształcenia,</a:t>
            </a:r>
          </a:p>
          <a:p>
            <a:pPr marL="457200" lvl="1" indent="0">
              <a:buNone/>
            </a:pPr>
            <a:endParaRPr lang="pl-PL" sz="2000" dirty="0" smtClean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przedstawianie </a:t>
            </a:r>
            <a:r>
              <a:rPr lang="pl-PL" sz="2000" dirty="0">
                <a:latin typeface="Cambria" panose="02040503050406030204" pitchFamily="18" charset="0"/>
              </a:rPr>
              <a:t>organom uczelni rekomendacji dotyczących </a:t>
            </a:r>
            <a:r>
              <a:rPr lang="pl-PL" sz="2000" dirty="0" smtClean="0">
                <a:latin typeface="Cambria" panose="02040503050406030204" pitchFamily="18" charset="0"/>
              </a:rPr>
              <a:t>kierunku</a:t>
            </a:r>
            <a:br>
              <a:rPr lang="pl-PL" sz="2000" dirty="0" smtClean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 </a:t>
            </a:r>
            <a:r>
              <a:rPr lang="pl-PL" sz="2000" dirty="0">
                <a:latin typeface="Cambria" panose="02040503050406030204" pitchFamily="18" charset="0"/>
              </a:rPr>
              <a:t>i programu studiów (również programu studiów podyplomowych), </a:t>
            </a:r>
            <a:r>
              <a:rPr lang="pl-PL" sz="2000" dirty="0" smtClean="0">
                <a:latin typeface="Cambria" panose="02040503050406030204" pitchFamily="18" charset="0"/>
              </a:rPr>
              <a:t/>
            </a:r>
            <a:br>
              <a:rPr lang="pl-PL" sz="2000" dirty="0" smtClean="0">
                <a:latin typeface="Cambria" panose="02040503050406030204" pitchFamily="18" charset="0"/>
              </a:rPr>
            </a:br>
            <a:r>
              <a:rPr lang="pl-PL" sz="2000" dirty="0" smtClean="0">
                <a:latin typeface="Cambria" panose="02040503050406030204" pitchFamily="18" charset="0"/>
              </a:rPr>
              <a:t>w </a:t>
            </a:r>
            <a:r>
              <a:rPr lang="pl-PL" sz="2000" dirty="0">
                <a:latin typeface="Cambria" panose="02040503050406030204" pitchFamily="18" charset="0"/>
              </a:rPr>
              <a:t>tym co do tworzenia i zaprzestania prowadzenia studiów oraz modyfikacji programu studiów</a:t>
            </a:r>
            <a:r>
              <a:rPr lang="pl-PL" sz="2000" dirty="0" smtClean="0">
                <a:latin typeface="Cambria" panose="02040503050406030204" pitchFamily="18" charset="0"/>
              </a:rPr>
              <a:t>,</a:t>
            </a:r>
          </a:p>
          <a:p>
            <a:pPr marL="457200" lvl="1" indent="0">
              <a:buNone/>
            </a:pPr>
            <a:endParaRPr lang="pl-PL" sz="20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2000" dirty="0" smtClean="0">
                <a:latin typeface="Cambria" panose="02040503050406030204" pitchFamily="18" charset="0"/>
              </a:rPr>
              <a:t>przedstawianie </a:t>
            </a:r>
            <a:r>
              <a:rPr lang="pl-PL" sz="2000" dirty="0">
                <a:latin typeface="Cambria" panose="02040503050406030204" pitchFamily="18" charset="0"/>
              </a:rPr>
              <a:t>rektorowi rekomendacji działań mających na celu doskonalenie procesu kształcenia</a:t>
            </a:r>
            <a:r>
              <a:rPr lang="pl-PL" sz="2000" dirty="0" smtClean="0">
                <a:latin typeface="Cambria" panose="02040503050406030204" pitchFamily="18" charset="0"/>
              </a:rPr>
              <a:t>,</a:t>
            </a:r>
            <a:endParaRPr lang="pl-PL" sz="2000" dirty="0">
              <a:latin typeface="Cambria" panose="02040503050406030204" pitchFamily="18" charset="0"/>
            </a:endParaRPr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221273"/>
            <a:ext cx="535940" cy="399415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326810" y="1268760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310400" y="2262470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Strzałka w prawo 11"/>
          <p:cNvSpPr/>
          <p:nvPr/>
        </p:nvSpPr>
        <p:spPr>
          <a:xfrm>
            <a:off x="310400" y="2996952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>
            <a:off x="323528" y="4350702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>
            <a:off x="323528" y="6006886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658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5170"/>
            <a:ext cx="8229600" cy="5314190"/>
          </a:xfrm>
        </p:spPr>
        <p:txBody>
          <a:bodyPr>
            <a:normAutofit fontScale="32500" lnSpcReduction="20000"/>
          </a:bodyPr>
          <a:lstStyle/>
          <a:p>
            <a:pPr marL="457200" lvl="1" indent="0">
              <a:buNone/>
            </a:pPr>
            <a:r>
              <a:rPr lang="pl-PL" sz="6200" dirty="0" smtClean="0">
                <a:latin typeface="Cambria" panose="02040503050406030204" pitchFamily="18" charset="0"/>
              </a:rPr>
              <a:t>monitorowanie, analizowanie jakości kształcenia na  wydziałach, przygotowywanie rekomendacji w zakresie  działań projakościowych dla Wydziałowych Komisji ds. Kształcenia,</a:t>
            </a:r>
          </a:p>
          <a:p>
            <a:pPr marL="457200" lvl="1" indent="0">
              <a:buNone/>
            </a:pPr>
            <a:r>
              <a:rPr lang="pl-PL" sz="6200" dirty="0" smtClean="0">
                <a:latin typeface="Cambria" panose="02040503050406030204" pitchFamily="18" charset="0"/>
              </a:rPr>
              <a:t/>
            </a:r>
            <a:br>
              <a:rPr lang="pl-PL" sz="6200" dirty="0" smtClean="0">
                <a:latin typeface="Cambria" panose="02040503050406030204" pitchFamily="18" charset="0"/>
              </a:rPr>
            </a:br>
            <a:r>
              <a:rPr lang="pl-PL" sz="6200" dirty="0" smtClean="0">
                <a:latin typeface="Cambria" panose="02040503050406030204" pitchFamily="18" charset="0"/>
              </a:rPr>
              <a:t>doskonalenie Wewnętrznego Systemu Zapewnienia Jakości Kształcenia,</a:t>
            </a:r>
          </a:p>
          <a:p>
            <a:pPr marL="457200" lvl="1" indent="0">
              <a:buNone/>
            </a:pPr>
            <a:r>
              <a:rPr lang="pl-PL" sz="6200" dirty="0" smtClean="0">
                <a:latin typeface="Cambria" panose="02040503050406030204" pitchFamily="18" charset="0"/>
              </a:rPr>
              <a:t/>
            </a:r>
            <a:br>
              <a:rPr lang="pl-PL" sz="6200" dirty="0" smtClean="0">
                <a:latin typeface="Cambria" panose="02040503050406030204" pitchFamily="18" charset="0"/>
              </a:rPr>
            </a:br>
            <a:r>
              <a:rPr lang="pl-PL" sz="6200" dirty="0" smtClean="0">
                <a:latin typeface="Cambria" panose="02040503050406030204" pitchFamily="18" charset="0"/>
              </a:rPr>
              <a:t>przedstawianie Senatowi corocznego sprawozdania z funkcjonowania Wewnętrznego Systemu Zapewnienia Jakości Kształcenia,</a:t>
            </a:r>
          </a:p>
          <a:p>
            <a:pPr marL="457200" lvl="1" indent="0">
              <a:buNone/>
            </a:pPr>
            <a:r>
              <a:rPr lang="pl-PL" sz="6200" dirty="0" smtClean="0">
                <a:latin typeface="Cambria" panose="02040503050406030204" pitchFamily="18" charset="0"/>
              </a:rPr>
              <a:t/>
            </a:r>
            <a:br>
              <a:rPr lang="pl-PL" sz="6200" dirty="0" smtClean="0">
                <a:latin typeface="Cambria" panose="02040503050406030204" pitchFamily="18" charset="0"/>
              </a:rPr>
            </a:br>
            <a:r>
              <a:rPr lang="pl-PL" sz="6200" dirty="0" smtClean="0">
                <a:latin typeface="Cambria" panose="02040503050406030204" pitchFamily="18" charset="0"/>
              </a:rPr>
              <a:t>publikowanie na właściwej podstronie internetowej uczelni informacji i aktów prawnych z zakresu jakości kształcenia,</a:t>
            </a:r>
          </a:p>
          <a:p>
            <a:pPr marL="457200" lvl="1" indent="0">
              <a:buNone/>
            </a:pPr>
            <a:endParaRPr lang="pl-PL" sz="62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6200" dirty="0" smtClean="0">
                <a:latin typeface="Cambria" panose="02040503050406030204" pitchFamily="18" charset="0"/>
              </a:rPr>
              <a:t>wykonywanie innych zadań określonych przez rektora </a:t>
            </a:r>
            <a:br>
              <a:rPr lang="pl-PL" sz="6200" dirty="0" smtClean="0">
                <a:latin typeface="Cambria" panose="02040503050406030204" pitchFamily="18" charset="0"/>
              </a:rPr>
            </a:br>
            <a:r>
              <a:rPr lang="pl-PL" sz="6200" dirty="0">
                <a:latin typeface="Cambria" panose="02040503050406030204" pitchFamily="18" charset="0"/>
              </a:rPr>
              <a:t> </a:t>
            </a:r>
            <a:r>
              <a:rPr lang="pl-PL" sz="6200" dirty="0" smtClean="0">
                <a:latin typeface="Cambria" panose="02040503050406030204" pitchFamily="18" charset="0"/>
              </a:rPr>
              <a:t>lub przez Statut.</a:t>
            </a:r>
          </a:p>
          <a:p>
            <a:pPr marL="514350" indent="-514350">
              <a:buFont typeface="+mj-lt"/>
              <a:buAutoNum type="arabicParenR"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864096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Uniwersytecka Komisja ds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. Kształcenia (UKK</a:t>
            </a:r>
            <a:r>
              <a:rPr lang="pl-PL" sz="2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) – zadania c.d.</a:t>
            </a:r>
            <a:endParaRPr lang="pl-PL" sz="28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526424" y="1398374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prawo 6"/>
          <p:cNvSpPr/>
          <p:nvPr/>
        </p:nvSpPr>
        <p:spPr>
          <a:xfrm>
            <a:off x="539552" y="2366915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526424" y="3198574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539552" y="4005064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539552" y="4869160"/>
            <a:ext cx="301160" cy="23042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353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5</a:t>
            </a:fld>
            <a:endParaRPr lang="pl-PL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063900059"/>
              </p:ext>
            </p:extLst>
          </p:nvPr>
        </p:nvGraphicFramePr>
        <p:xfrm>
          <a:off x="233752" y="418336"/>
          <a:ext cx="8676496" cy="602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2975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>
                <a:latin typeface="Cambria" panose="02040503050406030204" pitchFamily="18" charset="0"/>
              </a:rPr>
              <a:t>Przedstawianie opinii w sprawie:</a:t>
            </a:r>
          </a:p>
          <a:p>
            <a:pPr marL="0" indent="0">
              <a:buNone/>
            </a:pPr>
            <a:r>
              <a:rPr lang="pl-PL" dirty="0" smtClean="0">
                <a:latin typeface="Cambria" panose="02040503050406030204" pitchFamily="18" charset="0"/>
              </a:rPr>
              <a:t>-    programów </a:t>
            </a:r>
            <a:r>
              <a:rPr lang="pl-PL" dirty="0">
                <a:latin typeface="Cambria" panose="02040503050406030204" pitchFamily="18" charset="0"/>
              </a:rPr>
              <a:t>studiów dla tworzonych kierunków studiów,</a:t>
            </a:r>
          </a:p>
          <a:p>
            <a:pPr>
              <a:buFontTx/>
              <a:buChar char="-"/>
            </a:pPr>
            <a:r>
              <a:rPr lang="pl-PL" dirty="0" smtClean="0">
                <a:latin typeface="Cambria" panose="02040503050406030204" pitchFamily="18" charset="0"/>
              </a:rPr>
              <a:t>wprowadzanych </a:t>
            </a:r>
            <a:r>
              <a:rPr lang="pl-PL" dirty="0">
                <a:latin typeface="Cambria" panose="02040503050406030204" pitchFamily="18" charset="0"/>
              </a:rPr>
              <a:t>modyfikacji w programach </a:t>
            </a:r>
            <a:r>
              <a:rPr lang="pl-PL" dirty="0" smtClean="0">
                <a:latin typeface="Cambria" panose="02040503050406030204" pitchFamily="18" charset="0"/>
              </a:rPr>
              <a:t>studiów,</a:t>
            </a:r>
          </a:p>
          <a:p>
            <a:pPr>
              <a:buFontTx/>
              <a:buChar char="-"/>
            </a:pPr>
            <a:r>
              <a:rPr lang="pl-PL" dirty="0" smtClean="0">
                <a:latin typeface="Cambria" panose="02040503050406030204" pitchFamily="18" charset="0"/>
              </a:rPr>
              <a:t>programów </a:t>
            </a:r>
            <a:r>
              <a:rPr lang="pl-PL" dirty="0">
                <a:latin typeface="Cambria" panose="02040503050406030204" pitchFamily="18" charset="0"/>
              </a:rPr>
              <a:t>studiów podyplomowych w zakresie ich tworzenia </a:t>
            </a:r>
            <a:r>
              <a:rPr lang="pl-PL" dirty="0" smtClean="0">
                <a:latin typeface="Cambria" panose="02040503050406030204" pitchFamily="18" charset="0"/>
              </a:rPr>
              <a:t/>
            </a:r>
            <a:br>
              <a:rPr lang="pl-PL" dirty="0" smtClean="0">
                <a:latin typeface="Cambria" panose="02040503050406030204" pitchFamily="18" charset="0"/>
              </a:rPr>
            </a:br>
            <a:r>
              <a:rPr lang="pl-PL" dirty="0" smtClean="0">
                <a:latin typeface="Cambria" panose="02040503050406030204" pitchFamily="18" charset="0"/>
              </a:rPr>
              <a:t>i modyfikacji.</a:t>
            </a:r>
          </a:p>
          <a:p>
            <a:pPr marL="0" indent="0">
              <a:buNone/>
            </a:pPr>
            <a:r>
              <a:rPr lang="pl-PL" dirty="0" smtClean="0">
                <a:latin typeface="Cambria" panose="02040503050406030204" pitchFamily="18" charset="0"/>
              </a:rPr>
              <a:t>Przedstawianie stanowisk w sprawach oceny wewnętrznej wizytowanych jednostek Uczelni, na podstawie weryfikacji:</a:t>
            </a:r>
          </a:p>
          <a:p>
            <a:pPr marL="0" lvl="0" indent="0">
              <a:buNone/>
            </a:pPr>
            <a:r>
              <a:rPr lang="pl-PL" dirty="0" smtClean="0">
                <a:latin typeface="Cambria" panose="02040503050406030204" pitchFamily="18" charset="0"/>
              </a:rPr>
              <a:t>-    programów </a:t>
            </a:r>
            <a:r>
              <a:rPr lang="pl-PL" dirty="0">
                <a:latin typeface="Cambria" panose="02040503050406030204" pitchFamily="18" charset="0"/>
              </a:rPr>
              <a:t>studiów i zakładanych efektów uczenia się w ramach </a:t>
            </a:r>
            <a:r>
              <a:rPr lang="pl-PL" dirty="0" smtClean="0">
                <a:latin typeface="Cambria" panose="02040503050406030204" pitchFamily="18" charset="0"/>
              </a:rPr>
              <a:t> </a:t>
            </a:r>
            <a:br>
              <a:rPr lang="pl-PL" dirty="0" smtClean="0">
                <a:latin typeface="Cambria" panose="02040503050406030204" pitchFamily="18" charset="0"/>
              </a:rPr>
            </a:br>
            <a:r>
              <a:rPr lang="pl-PL" dirty="0" smtClean="0">
                <a:latin typeface="Cambria" panose="02040503050406030204" pitchFamily="18" charset="0"/>
              </a:rPr>
              <a:t>      prowadzonych </a:t>
            </a:r>
            <a:r>
              <a:rPr lang="pl-PL" dirty="0">
                <a:latin typeface="Cambria" panose="02040503050406030204" pitchFamily="18" charset="0"/>
              </a:rPr>
              <a:t>kierunków studiów w odniesieniu do PRK i ERK,</a:t>
            </a:r>
          </a:p>
          <a:p>
            <a:pPr lvl="0">
              <a:buFontTx/>
              <a:buChar char="-"/>
            </a:pPr>
            <a:r>
              <a:rPr lang="pl-PL" dirty="0" smtClean="0">
                <a:latin typeface="Cambria" panose="02040503050406030204" pitchFamily="18" charset="0"/>
              </a:rPr>
              <a:t>zgodności </a:t>
            </a:r>
            <a:r>
              <a:rPr lang="pl-PL" dirty="0">
                <a:latin typeface="Cambria" panose="02040503050406030204" pitchFamily="18" charset="0"/>
              </a:rPr>
              <a:t>kwalifikacji nauczycieli akademickich z prowadzonymi </a:t>
            </a:r>
            <a:r>
              <a:rPr lang="pl-PL" dirty="0" smtClean="0">
                <a:latin typeface="Cambria" panose="02040503050406030204" pitchFamily="18" charset="0"/>
              </a:rPr>
              <a:t>zajęciami,</a:t>
            </a:r>
          </a:p>
          <a:p>
            <a:pPr lvl="0">
              <a:buFontTx/>
              <a:buChar char="-"/>
            </a:pPr>
            <a:r>
              <a:rPr lang="pl-PL" dirty="0" smtClean="0">
                <a:latin typeface="Cambria" panose="02040503050406030204" pitchFamily="18" charset="0"/>
              </a:rPr>
              <a:t>obsady </a:t>
            </a:r>
            <a:r>
              <a:rPr lang="pl-PL" dirty="0">
                <a:latin typeface="Cambria" panose="02040503050406030204" pitchFamily="18" charset="0"/>
              </a:rPr>
              <a:t>zajęć przez osoby zatrudnione w ramach umów cywilno-prawnych</a:t>
            </a:r>
            <a:r>
              <a:rPr lang="pl-PL" dirty="0" smtClean="0">
                <a:latin typeface="Cambria" panose="02040503050406030204" pitchFamily="18" charset="0"/>
              </a:rPr>
              <a:t>,</a:t>
            </a:r>
          </a:p>
          <a:p>
            <a:pPr lvl="0">
              <a:buFontTx/>
              <a:buChar char="-"/>
            </a:pPr>
            <a:r>
              <a:rPr lang="pl-PL" dirty="0" smtClean="0">
                <a:latin typeface="Cambria" panose="02040503050406030204" pitchFamily="18" charset="0"/>
              </a:rPr>
              <a:t>procesu </a:t>
            </a:r>
            <a:r>
              <a:rPr lang="pl-PL" dirty="0">
                <a:latin typeface="Cambria" panose="02040503050406030204" pitchFamily="18" charset="0"/>
              </a:rPr>
              <a:t>dydaktycznego między innymi: liczebności grup, realizacji pensum i godzin ponadwymiarowych nauczycieli </a:t>
            </a:r>
            <a:r>
              <a:rPr lang="pl-PL" dirty="0" smtClean="0">
                <a:latin typeface="Cambria" panose="02040503050406030204" pitchFamily="18" charset="0"/>
              </a:rPr>
              <a:t>akademickich.</a:t>
            </a:r>
          </a:p>
          <a:p>
            <a:pPr marL="0" lvl="0" indent="0">
              <a:buNone/>
            </a:pPr>
            <a:r>
              <a:rPr lang="pl-PL" dirty="0" smtClean="0">
                <a:latin typeface="Cambria" panose="02040503050406030204" pitchFamily="18" charset="0"/>
              </a:rPr>
              <a:t>Wspieranie rozwoju różnych form kształcenia przez całe życie i ich upowszechnianie.</a:t>
            </a:r>
          </a:p>
          <a:p>
            <a:pPr marL="457200" lvl="1" indent="0">
              <a:buNone/>
            </a:pPr>
            <a:endParaRPr lang="pl-PL" sz="2300" dirty="0" smtClean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115616" y="116632"/>
            <a:ext cx="7776864" cy="864096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Zespół ds. Monitorowania Programów </a:t>
            </a:r>
            <a:b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i Efektów Uczenia się – zadania:</a:t>
            </a:r>
            <a:endParaRPr lang="pl-PL" sz="24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179512" y="1124744"/>
            <a:ext cx="240928" cy="18434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Strzałka w prawo 9"/>
          <p:cNvSpPr/>
          <p:nvPr/>
        </p:nvSpPr>
        <p:spPr>
          <a:xfrm>
            <a:off x="179512" y="2740603"/>
            <a:ext cx="240928" cy="18434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Strzałka w prawo 10"/>
          <p:cNvSpPr/>
          <p:nvPr/>
        </p:nvSpPr>
        <p:spPr>
          <a:xfrm>
            <a:off x="211448" y="5764939"/>
            <a:ext cx="240928" cy="18434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4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00600"/>
          </a:xfrm>
        </p:spPr>
        <p:txBody>
          <a:bodyPr>
            <a:normAutofit fontScale="32500" lnSpcReduction="20000"/>
          </a:bodyPr>
          <a:lstStyle/>
          <a:p>
            <a:pPr marL="57150" indent="0">
              <a:buNone/>
            </a:pPr>
            <a:r>
              <a:rPr lang="pl-PL" sz="6200" dirty="0" smtClean="0">
                <a:latin typeface="Cambria" panose="02040503050406030204" pitchFamily="18" charset="0"/>
              </a:rPr>
              <a:t>Monitorowanie </a:t>
            </a:r>
            <a:r>
              <a:rPr lang="pl-PL" sz="6200" dirty="0">
                <a:latin typeface="Cambria" panose="02040503050406030204" pitchFamily="18" charset="0"/>
              </a:rPr>
              <a:t>i ocena skuteczności funkcjonowania Wewnętrznego Systemu Zapewniania Jakości Kształcenia w Uczelni poprzez</a:t>
            </a:r>
            <a:r>
              <a:rPr lang="pl-PL" sz="6200" dirty="0" smtClean="0">
                <a:latin typeface="Cambria" panose="02040503050406030204" pitchFamily="18" charset="0"/>
              </a:rPr>
              <a:t>:</a:t>
            </a:r>
            <a:br>
              <a:rPr lang="pl-PL" sz="6200" dirty="0" smtClean="0">
                <a:latin typeface="Cambria" panose="02040503050406030204" pitchFamily="18" charset="0"/>
              </a:rPr>
            </a:br>
            <a:endParaRPr lang="pl-PL" sz="6200" dirty="0">
              <a:latin typeface="Cambria" panose="02040503050406030204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6200" dirty="0" smtClean="0">
                <a:latin typeface="Cambria" panose="02040503050406030204" pitchFamily="18" charset="0"/>
              </a:rPr>
              <a:t>projektowanie</a:t>
            </a:r>
            <a:r>
              <a:rPr lang="pl-PL" sz="6200" dirty="0">
                <a:latin typeface="Cambria" panose="02040503050406030204" pitchFamily="18" charset="0"/>
              </a:rPr>
              <a:t>, koordynowanie i analizowanie ogólnouniwersyteckich badań ankietowych studentów i słuchaczy studiów </a:t>
            </a:r>
            <a:r>
              <a:rPr lang="pl-PL" sz="6200" dirty="0" smtClean="0">
                <a:latin typeface="Cambria" panose="02040503050406030204" pitchFamily="18" charset="0"/>
              </a:rPr>
              <a:t>podyplomowych, </a:t>
            </a:r>
            <a:br>
              <a:rPr lang="pl-PL" sz="6200" dirty="0" smtClean="0">
                <a:latin typeface="Cambria" panose="02040503050406030204" pitchFamily="18" charset="0"/>
              </a:rPr>
            </a:br>
            <a:r>
              <a:rPr lang="pl-PL" sz="6200" dirty="0" smtClean="0">
                <a:latin typeface="Cambria" panose="02040503050406030204" pitchFamily="18" charset="0"/>
              </a:rPr>
              <a:t>w </a:t>
            </a:r>
            <a:r>
              <a:rPr lang="pl-PL" sz="6200" dirty="0">
                <a:latin typeface="Cambria" panose="02040503050406030204" pitchFamily="18" charset="0"/>
              </a:rPr>
              <a:t>tym w szczególności: </a:t>
            </a:r>
            <a:br>
              <a:rPr lang="pl-PL" sz="6200" dirty="0">
                <a:latin typeface="Cambria" panose="02040503050406030204" pitchFamily="18" charset="0"/>
              </a:rPr>
            </a:br>
            <a:r>
              <a:rPr lang="pl-PL" sz="6200" dirty="0" smtClean="0">
                <a:latin typeface="Cambria" panose="02040503050406030204" pitchFamily="18" charset="0"/>
              </a:rPr>
              <a:t>             - w </a:t>
            </a:r>
            <a:r>
              <a:rPr lang="pl-PL" sz="6200" dirty="0">
                <a:latin typeface="Cambria" panose="02040503050406030204" pitchFamily="18" charset="0"/>
              </a:rPr>
              <a:t>zakresie oceny nauczycieli akademickich, </a:t>
            </a:r>
            <a:r>
              <a:rPr lang="pl-PL" sz="6200" dirty="0" smtClean="0">
                <a:latin typeface="Cambria" panose="02040503050406030204" pitchFamily="18" charset="0"/>
              </a:rPr>
              <a:t/>
            </a:r>
            <a:br>
              <a:rPr lang="pl-PL" sz="6200" dirty="0" smtClean="0">
                <a:latin typeface="Cambria" panose="02040503050406030204" pitchFamily="18" charset="0"/>
              </a:rPr>
            </a:br>
            <a:r>
              <a:rPr lang="pl-PL" sz="6200" dirty="0" smtClean="0">
                <a:latin typeface="Cambria" panose="02040503050406030204" pitchFamily="18" charset="0"/>
              </a:rPr>
              <a:t>             - jakości </a:t>
            </a:r>
            <a:r>
              <a:rPr lang="pl-PL" sz="6200" dirty="0">
                <a:latin typeface="Cambria" panose="02040503050406030204" pitchFamily="18" charset="0"/>
              </a:rPr>
              <a:t>obsługi administracyjnej studentów i nauczycieli </a:t>
            </a:r>
            <a:r>
              <a:rPr lang="pl-PL" sz="6200" dirty="0" smtClean="0">
                <a:latin typeface="Cambria" panose="02040503050406030204" pitchFamily="18" charset="0"/>
              </a:rPr>
              <a:t>  </a:t>
            </a:r>
            <a:br>
              <a:rPr lang="pl-PL" sz="6200" dirty="0" smtClean="0">
                <a:latin typeface="Cambria" panose="02040503050406030204" pitchFamily="18" charset="0"/>
              </a:rPr>
            </a:br>
            <a:r>
              <a:rPr lang="pl-PL" sz="6200" dirty="0" smtClean="0">
                <a:latin typeface="Cambria" panose="02040503050406030204" pitchFamily="18" charset="0"/>
              </a:rPr>
              <a:t>                akademickich,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6200" dirty="0" smtClean="0">
                <a:latin typeface="Cambria" panose="02040503050406030204" pitchFamily="18" charset="0"/>
              </a:rPr>
              <a:t>projektowanie</a:t>
            </a:r>
            <a:r>
              <a:rPr lang="pl-PL" sz="6200" dirty="0">
                <a:latin typeface="Cambria" panose="02040503050406030204" pitchFamily="18" charset="0"/>
              </a:rPr>
              <a:t>, koordynowanie i analizowanie ogólnouniwersyteckich badań ankietowych wśród absolwentów </a:t>
            </a:r>
            <a:r>
              <a:rPr lang="pl-PL" sz="6200" dirty="0" smtClean="0">
                <a:latin typeface="Cambria" panose="02040503050406030204" pitchFamily="18" charset="0"/>
              </a:rPr>
              <a:t>studiów,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6200" dirty="0" smtClean="0">
                <a:latin typeface="Cambria" panose="02040503050406030204" pitchFamily="18" charset="0"/>
              </a:rPr>
              <a:t>projektowanie </a:t>
            </a:r>
            <a:r>
              <a:rPr lang="pl-PL" sz="6200" dirty="0">
                <a:latin typeface="Cambria" panose="02040503050406030204" pitchFamily="18" charset="0"/>
              </a:rPr>
              <a:t>koordynowanie i analizowanie ogólnouniwersyteckich badań ankietowych wśród nauczycieli akademickich oraz pracowników niebędących nauczycielami </a:t>
            </a:r>
            <a:r>
              <a:rPr lang="pl-PL" sz="6200" dirty="0" smtClean="0">
                <a:latin typeface="Cambria" panose="02040503050406030204" pitchFamily="18" charset="0"/>
              </a:rPr>
              <a:t>akademickimi,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6200" dirty="0" smtClean="0">
                <a:latin typeface="Cambria" panose="02040503050406030204" pitchFamily="18" charset="0"/>
              </a:rPr>
              <a:t>opracowywanie </a:t>
            </a:r>
            <a:r>
              <a:rPr lang="pl-PL" sz="6200" dirty="0">
                <a:latin typeface="Cambria" panose="02040503050406030204" pitchFamily="18" charset="0"/>
              </a:rPr>
              <a:t>raportów i rekomendacji podsumowujących </a:t>
            </a:r>
            <a:r>
              <a:rPr lang="pl-PL" sz="6200" dirty="0" smtClean="0">
                <a:latin typeface="Cambria" panose="02040503050406030204" pitchFamily="18" charset="0"/>
              </a:rPr>
              <a:t>ankietyzację,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6200" dirty="0" smtClean="0">
                <a:latin typeface="Cambria" panose="02040503050406030204" pitchFamily="18" charset="0"/>
              </a:rPr>
              <a:t>wizytowanie </a:t>
            </a:r>
            <a:r>
              <a:rPr lang="pl-PL" sz="6200" dirty="0">
                <a:latin typeface="Cambria" panose="02040503050406030204" pitchFamily="18" charset="0"/>
              </a:rPr>
              <a:t>jednostek </a:t>
            </a:r>
            <a:r>
              <a:rPr lang="pl-PL" sz="6200" dirty="0" smtClean="0">
                <a:latin typeface="Cambria" panose="02040503050406030204" pitchFamily="18" charset="0"/>
              </a:rPr>
              <a:t>uczelni,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l-PL" sz="6200" dirty="0" smtClean="0">
                <a:latin typeface="Cambria" panose="02040503050406030204" pitchFamily="18" charset="0"/>
              </a:rPr>
              <a:t>monitorowanie </a:t>
            </a:r>
            <a:r>
              <a:rPr lang="pl-PL" sz="6200" dirty="0">
                <a:latin typeface="Cambria" panose="02040503050406030204" pitchFamily="18" charset="0"/>
              </a:rPr>
              <a:t>realizacji procedur z zakresu zapewniania jakości kształcenia, opracowanych przez Uniwersytecką Komisję ds. </a:t>
            </a:r>
            <a:r>
              <a:rPr lang="pl-PL" sz="6200" dirty="0" smtClean="0">
                <a:latin typeface="Cambria" panose="02040503050406030204" pitchFamily="18" charset="0"/>
              </a:rPr>
              <a:t>Kształcenia.</a:t>
            </a:r>
            <a:endParaRPr lang="pl-PL" sz="6200" dirty="0">
              <a:latin typeface="Cambria" panose="02040503050406030204" pitchFamily="18" charset="0"/>
            </a:endParaRP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lphaLcParenR"/>
            </a:pPr>
            <a:endParaRPr lang="pl-PL" sz="2300" dirty="0" smtClean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475656" y="188640"/>
            <a:ext cx="6408712" cy="648072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Zespół ds. </a:t>
            </a:r>
            <a:r>
              <a:rPr lang="pl-PL" sz="24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Ewaluacji WSZJK – </a:t>
            </a:r>
            <a:r>
              <a:rPr lang="pl-PL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zadania:</a:t>
            </a:r>
            <a:endParaRPr lang="pl-PL" sz="2400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211448" y="1124744"/>
            <a:ext cx="240928" cy="184341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2425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00600"/>
          </a:xfrm>
        </p:spPr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r>
              <a:rPr lang="pl-PL" sz="3400" dirty="0">
                <a:latin typeface="Cambria" panose="02040503050406030204" pitchFamily="18" charset="0"/>
              </a:rPr>
              <a:t>M</a:t>
            </a:r>
            <a:r>
              <a:rPr lang="pl-PL" sz="3400" dirty="0" smtClean="0">
                <a:latin typeface="Cambria" panose="02040503050406030204" pitchFamily="18" charset="0"/>
              </a:rPr>
              <a:t>onitorowanie </a:t>
            </a:r>
            <a:r>
              <a:rPr lang="pl-PL" sz="3400" dirty="0">
                <a:latin typeface="Cambria" panose="02040503050406030204" pitchFamily="18" charset="0"/>
              </a:rPr>
              <a:t>procesu kształcenia, dbałość o jego właściwą organizację w oparciu o obowiązujące </a:t>
            </a:r>
            <a:r>
              <a:rPr lang="pl-PL" sz="3400" dirty="0" smtClean="0">
                <a:latin typeface="Cambria" panose="02040503050406030204" pitchFamily="18" charset="0"/>
              </a:rPr>
              <a:t>przepisy</a:t>
            </a:r>
            <a:endParaRPr lang="pl-PL" sz="34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3400" dirty="0">
                <a:latin typeface="Cambria" panose="02040503050406030204" pitchFamily="18" charset="0"/>
              </a:rPr>
              <a:t>P</a:t>
            </a:r>
            <a:r>
              <a:rPr lang="pl-PL" sz="3400" dirty="0" smtClean="0">
                <a:latin typeface="Cambria" panose="02040503050406030204" pitchFamily="18" charset="0"/>
              </a:rPr>
              <a:t>rzygotowywanie </a:t>
            </a:r>
            <a:r>
              <a:rPr lang="pl-PL" sz="3400" dirty="0">
                <a:latin typeface="Cambria" panose="02040503050406030204" pitchFamily="18" charset="0"/>
              </a:rPr>
              <a:t>procedur związanych z procesem kształcenia oraz zgłaszanie propozycji ich </a:t>
            </a:r>
            <a:r>
              <a:rPr lang="pl-PL" sz="3400" dirty="0" smtClean="0">
                <a:latin typeface="Cambria" panose="02040503050406030204" pitchFamily="18" charset="0"/>
              </a:rPr>
              <a:t>modyfikacji</a:t>
            </a:r>
            <a:endParaRPr lang="pl-PL" sz="34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3400" dirty="0">
                <a:latin typeface="Cambria" panose="02040503050406030204" pitchFamily="18" charset="0"/>
              </a:rPr>
              <a:t>P</a:t>
            </a:r>
            <a:r>
              <a:rPr lang="pl-PL" sz="3400" dirty="0" smtClean="0">
                <a:latin typeface="Cambria" panose="02040503050406030204" pitchFamily="18" charset="0"/>
              </a:rPr>
              <a:t>rzedstawianie </a:t>
            </a:r>
            <a:r>
              <a:rPr lang="pl-PL" sz="3400" dirty="0">
                <a:latin typeface="Cambria" panose="02040503050406030204" pitchFamily="18" charset="0"/>
              </a:rPr>
              <a:t>rekomendacji organom uczelni dotyczących organizacji procesu kształcenia po pozytywnym zaopiniowaniu przez </a:t>
            </a:r>
            <a:r>
              <a:rPr lang="pl-PL" sz="3400" dirty="0" smtClean="0">
                <a:latin typeface="Cambria" panose="02040503050406030204" pitchFamily="18" charset="0"/>
              </a:rPr>
              <a:t>UKK</a:t>
            </a:r>
            <a:endParaRPr lang="pl-PL" sz="34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3400" dirty="0">
                <a:latin typeface="Cambria" panose="02040503050406030204" pitchFamily="18" charset="0"/>
              </a:rPr>
              <a:t>P</a:t>
            </a:r>
            <a:r>
              <a:rPr lang="pl-PL" sz="3400" dirty="0" smtClean="0">
                <a:latin typeface="Cambria" panose="02040503050406030204" pitchFamily="18" charset="0"/>
              </a:rPr>
              <a:t>rzedstawianie </a:t>
            </a:r>
            <a:r>
              <a:rPr lang="pl-PL" sz="3400" dirty="0">
                <a:latin typeface="Cambria" panose="02040503050406030204" pitchFamily="18" charset="0"/>
              </a:rPr>
              <a:t>propozycji organom uczelni dotyczących nagród dydaktycznych po pozytywnym zaopiniowaniu przez </a:t>
            </a:r>
            <a:r>
              <a:rPr lang="pl-PL" sz="3400" dirty="0" smtClean="0">
                <a:latin typeface="Cambria" panose="02040503050406030204" pitchFamily="18" charset="0"/>
              </a:rPr>
              <a:t>UKK</a:t>
            </a:r>
            <a:endParaRPr lang="pl-PL" sz="34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3400" dirty="0">
                <a:latin typeface="Cambria" panose="02040503050406030204" pitchFamily="18" charset="0"/>
              </a:rPr>
              <a:t>P</a:t>
            </a:r>
            <a:r>
              <a:rPr lang="pl-PL" sz="3400" dirty="0" smtClean="0">
                <a:latin typeface="Cambria" panose="02040503050406030204" pitchFamily="18" charset="0"/>
              </a:rPr>
              <a:t>rzedstawianie </a:t>
            </a:r>
            <a:r>
              <a:rPr lang="pl-PL" sz="3400" dirty="0">
                <a:latin typeface="Cambria" panose="02040503050406030204" pitchFamily="18" charset="0"/>
              </a:rPr>
              <a:t>propozycji organom uczelni dotyczących oceny nauczycieli akademickich w zakresie aktywności dydaktycznej </a:t>
            </a:r>
            <a:r>
              <a:rPr lang="pl-PL" sz="3400" dirty="0" smtClean="0">
                <a:latin typeface="Cambria" panose="02040503050406030204" pitchFamily="18" charset="0"/>
              </a:rPr>
              <a:t/>
            </a:r>
            <a:br>
              <a:rPr lang="pl-PL" sz="3400" dirty="0" smtClean="0">
                <a:latin typeface="Cambria" panose="02040503050406030204" pitchFamily="18" charset="0"/>
              </a:rPr>
            </a:br>
            <a:r>
              <a:rPr lang="pl-PL" sz="3400" dirty="0" smtClean="0">
                <a:latin typeface="Cambria" panose="02040503050406030204" pitchFamily="18" charset="0"/>
              </a:rPr>
              <a:t>i </a:t>
            </a:r>
            <a:r>
              <a:rPr lang="pl-PL" sz="3400" dirty="0">
                <a:latin typeface="Cambria" panose="02040503050406030204" pitchFamily="18" charset="0"/>
              </a:rPr>
              <a:t>organizacyjnej po pozytywnym zaopiniowaniu przez </a:t>
            </a:r>
            <a:r>
              <a:rPr lang="pl-PL" sz="3400" dirty="0" smtClean="0">
                <a:latin typeface="Cambria" panose="02040503050406030204" pitchFamily="18" charset="0"/>
              </a:rPr>
              <a:t>UKK</a:t>
            </a:r>
            <a:endParaRPr lang="pl-PL" sz="34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3400" dirty="0">
                <a:latin typeface="Cambria" panose="02040503050406030204" pitchFamily="18" charset="0"/>
              </a:rPr>
              <a:t>P</a:t>
            </a:r>
            <a:r>
              <a:rPr lang="pl-PL" sz="3400" dirty="0" smtClean="0">
                <a:latin typeface="Cambria" panose="02040503050406030204" pitchFamily="18" charset="0"/>
              </a:rPr>
              <a:t>rzedstawianie </a:t>
            </a:r>
            <a:r>
              <a:rPr lang="pl-PL" sz="3400" dirty="0">
                <a:latin typeface="Cambria" panose="02040503050406030204" pitchFamily="18" charset="0"/>
              </a:rPr>
              <a:t>rekomendacji organom uczelni dotyczących zatrudniania na stanowiskach dydaktycznych i badawczo-dydaktycznych po pozytywnym zaopiniowaniu przez </a:t>
            </a:r>
            <a:r>
              <a:rPr lang="pl-PL" sz="3400" dirty="0" smtClean="0">
                <a:latin typeface="Cambria" panose="02040503050406030204" pitchFamily="18" charset="0"/>
              </a:rPr>
              <a:t>UKK</a:t>
            </a:r>
            <a:endParaRPr lang="pl-PL" sz="34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sz="3400" dirty="0">
                <a:latin typeface="Cambria" panose="02040503050406030204" pitchFamily="18" charset="0"/>
              </a:rPr>
              <a:t>P</a:t>
            </a:r>
            <a:r>
              <a:rPr lang="pl-PL" sz="3400" dirty="0" smtClean="0">
                <a:latin typeface="Cambria" panose="02040503050406030204" pitchFamily="18" charset="0"/>
              </a:rPr>
              <a:t>rzedstawianie </a:t>
            </a:r>
            <a:r>
              <a:rPr lang="pl-PL" sz="3400" dirty="0">
                <a:latin typeface="Cambria" panose="02040503050406030204" pitchFamily="18" charset="0"/>
              </a:rPr>
              <a:t>propozycji organom uczelni w sprawie wymogów kwalifikacyjnych na poszczególne kierunki i poziomy studiów </a:t>
            </a:r>
            <a:r>
              <a:rPr lang="pl-PL" sz="3400" dirty="0" smtClean="0">
                <a:latin typeface="Cambria" panose="02040503050406030204" pitchFamily="18" charset="0"/>
              </a:rPr>
              <a:t/>
            </a:r>
            <a:br>
              <a:rPr lang="pl-PL" sz="3400" dirty="0" smtClean="0">
                <a:latin typeface="Cambria" panose="02040503050406030204" pitchFamily="18" charset="0"/>
              </a:rPr>
            </a:br>
            <a:r>
              <a:rPr lang="pl-PL" sz="3400" dirty="0" smtClean="0">
                <a:latin typeface="Cambria" panose="02040503050406030204" pitchFamily="18" charset="0"/>
              </a:rPr>
              <a:t>po </a:t>
            </a:r>
            <a:r>
              <a:rPr lang="pl-PL" sz="3400" dirty="0">
                <a:latin typeface="Cambria" panose="02040503050406030204" pitchFamily="18" charset="0"/>
              </a:rPr>
              <a:t>pozytywnym zaopiniowaniu przez </a:t>
            </a:r>
            <a:r>
              <a:rPr lang="pl-PL" sz="3400" dirty="0" smtClean="0">
                <a:latin typeface="Cambria" panose="02040503050406030204" pitchFamily="18" charset="0"/>
              </a:rPr>
              <a:t>UKK</a:t>
            </a:r>
            <a:endParaRPr lang="pl-PL" sz="3400" dirty="0">
              <a:latin typeface="Cambria" panose="02040503050406030204" pitchFamily="18" charset="0"/>
            </a:endParaRPr>
          </a:p>
          <a:p>
            <a:pPr marL="57150" indent="0">
              <a:buNone/>
            </a:pPr>
            <a:endParaRPr lang="pl-PL" sz="2700" dirty="0" smtClean="0">
              <a:latin typeface="Cambria" panose="020405030504060302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586656" y="1124744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prawo 6"/>
          <p:cNvSpPr/>
          <p:nvPr/>
        </p:nvSpPr>
        <p:spPr>
          <a:xfrm>
            <a:off x="586656" y="1732491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611560" y="2308555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611560" y="3100643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586656" y="3717032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611560" y="4509120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611560" y="5373216"/>
            <a:ext cx="240928" cy="18434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Tytuł 1"/>
          <p:cNvSpPr txBox="1">
            <a:spLocks/>
          </p:cNvSpPr>
          <p:nvPr/>
        </p:nvSpPr>
        <p:spPr>
          <a:xfrm>
            <a:off x="1115616" y="116632"/>
            <a:ext cx="7776864" cy="792088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300" b="1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Zespół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ds. Kadry Dydaktycznej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i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Procesu Kształcenia</a:t>
            </a:r>
            <a:r>
              <a:rPr lang="pl-PL" sz="24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l-PL" sz="2300" b="1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– zadania:</a:t>
            </a:r>
            <a:endParaRPr lang="pl-PL" sz="2400" dirty="0">
              <a:solidFill>
                <a:schemeClr val="accent4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76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0" y="360000"/>
            <a:ext cx="535940" cy="39941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B67F-FD64-4014-8FC2-01FCC4507BEB}" type="slidenum">
              <a:rPr lang="pl-PL" smtClean="0"/>
              <a:pPr/>
              <a:t>9</a:t>
            </a:fld>
            <a:endParaRPr lang="pl-P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4115069252"/>
              </p:ext>
            </p:extLst>
          </p:nvPr>
        </p:nvGraphicFramePr>
        <p:xfrm>
          <a:off x="467544" y="1196752"/>
          <a:ext cx="8508002" cy="4738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8199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707</Words>
  <Application>Microsoft Office PowerPoint</Application>
  <PresentationFormat>Pokaz na ekranie (4:3)</PresentationFormat>
  <Paragraphs>120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      UCZELNIANY SYSTEM ZAPEWNIANIA JAKOŚCI KSZTAŁCENIA        Uniwersytecka Komisja ds. Kształcenia  </vt:lpstr>
      <vt:lpstr>STRUKTURA UCZELNIANEGO SYSTEMU ZAPEWNIANIA JAKOŚCI KSZTAŁCENIA (USZJK)</vt:lpstr>
      <vt:lpstr>Uniwersytecka Komisja ds. Kształcenia (UKK)</vt:lpstr>
      <vt:lpstr>Uniwersytecka Komisja ds. Kształcenia (UKK) – zadania c.d.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         Dziękuję za uwagę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UCZELNIANY SYSTEM ZAPEWNIANIA JAKOŚCI KSZTAŁCENIA    Uniwersytecka Komisja ds. Kształcenia  (UKK)</dc:title>
  <dc:creator>Admin</dc:creator>
  <cp:lastModifiedBy>User</cp:lastModifiedBy>
  <cp:revision>64</cp:revision>
  <dcterms:created xsi:type="dcterms:W3CDTF">2019-11-20T11:43:03Z</dcterms:created>
  <dcterms:modified xsi:type="dcterms:W3CDTF">2019-11-28T09:10:42Z</dcterms:modified>
</cp:coreProperties>
</file>